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EGP/share</c:v>
                </c:pt>
              </c:strCache>
            </c:strRef>
          </c:tx>
          <c:spPr>
            <a:solidFill>
              <a:srgbClr val="5B6770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B677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5E1-4BD3-8E10-FD3314BEC7CB}"/>
              </c:ext>
            </c:extLst>
          </c:dPt>
          <c:dPt>
            <c:idx val="1"/>
            <c:invertIfNegative val="0"/>
            <c:bubble3D val="0"/>
            <c:spPr>
              <a:solidFill>
                <a:srgbClr val="0E7A6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5E1-4BD3-8E10-FD3314BEC7CB}"/>
              </c:ext>
            </c:extLst>
          </c:dPt>
          <c:dPt>
            <c:idx val="2"/>
            <c:invertIfNegative val="0"/>
            <c:bubble3D val="0"/>
            <c:spPr>
              <a:solidFill>
                <a:srgbClr val="0A564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5E1-4BD3-8E10-FD3314BEC7CB}"/>
              </c:ext>
            </c:extLst>
          </c:dPt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6202A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Current
price</c:v>
                </c:pt>
                <c:pt idx="1">
                  <c:v>Exit multiple
(6.4x)</c:v>
                </c:pt>
                <c:pt idx="2">
                  <c:v>DCF perpetuity
(g 10%)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56.11</c:v>
                </c:pt>
                <c:pt idx="1">
                  <c:v>78.08</c:v>
                </c:pt>
                <c:pt idx="2">
                  <c:v>79.989999999999995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E1-4BD3-8E10-FD3314BEC7C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6202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5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UFCF</c:v>
                </c:pt>
              </c:strCache>
            </c:strRef>
          </c:tx>
          <c:spPr>
            <a:solidFill>
              <a:srgbClr val="0E7A66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0" i="0" u="none" strike="noStrike">
                    <a:solidFill>
                      <a:srgbClr val="16202A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26E</c:v>
                </c:pt>
                <c:pt idx="1">
                  <c:v>27E</c:v>
                </c:pt>
                <c:pt idx="2">
                  <c:v>28E</c:v>
                </c:pt>
                <c:pt idx="3">
                  <c:v>29E</c:v>
                </c:pt>
                <c:pt idx="4">
                  <c:v>30E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2955</c:v>
                </c:pt>
                <c:pt idx="1">
                  <c:v>3114</c:v>
                </c:pt>
                <c:pt idx="2">
                  <c:v>3453</c:v>
                </c:pt>
                <c:pt idx="3">
                  <c:v>3773</c:v>
                </c:pt>
                <c:pt idx="4">
                  <c:v>4074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D-40C4-B232-4269C9CEC7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6202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60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137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0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4008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FD8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RESEARCH  •  INITIATION OF COVERAGE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Arabian Cement Company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FD8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r>
              <a:rPr lang="en-US" sz="1500" dirty="0">
                <a:solidFill>
                  <a:srgbClr val="AEB8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Egyptian Exchange (EGX)   |   Building Materials — Cement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278892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RATING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2999232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6FD8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OVERWEIGHT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663440" y="278892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TARGET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663440" y="2999232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80.0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7132320" y="278892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132320" y="2999232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56.11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9601200" y="278892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UPSIDE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601200" y="2999232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6FD8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+43%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548640" y="3977640"/>
            <a:ext cx="11064240" cy="0"/>
          </a:xfrm>
          <a:prstGeom prst="line">
            <a:avLst/>
          </a:prstGeom>
          <a:noFill/>
          <a:ln w="12700">
            <a:solidFill>
              <a:srgbClr val="3341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8640" y="420624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i="1" dirty="0">
                <a:solidFill>
                  <a:srgbClr val="E6EBF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Trading at a 43% discount to intrinsic value, with a net-cash balance sheet and a post-devaluation earnings step-change not reflected in the share price.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48640" y="56692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Ahmed Wael Metwally</a:t>
            </a:r>
            <a:r>
              <a:rPr lang="en-US" sz="1200" dirty="0">
                <a:solidFill>
                  <a:srgbClr val="AEB8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412480" y="598932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date: 19 Jun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SUMMARY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Income statement, FY23A–FY30E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81328"/>
          <a:ext cx="11064240" cy="3456432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EGP 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FY23A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FY24A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FY25A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FY26E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FY27E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FY28E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FY29E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FY30E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6,043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8,730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12,447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14,182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15,836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17,544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19,151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20,775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Gross profit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1,283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2,087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5,058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4,055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4,528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5,016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5,476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5,940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1,342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2,041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4,940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4,001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4,464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4,943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5,387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5,820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1,092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1,784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4,650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3,586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4,004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4,436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4,843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5,253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profit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1,160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3,600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2,830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3,220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3,624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4,018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4,423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EPS (EGP)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9.49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3C6FA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Gross margin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21.2%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23.9%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growth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55321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FY23A–FY25A are audited actuals; FY26E–FY30E are author estimates. EPS on 378.7m shares.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TO THE THESIS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are watching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5349240" cy="128016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37360"/>
            <a:ext cx="310896" cy="310896"/>
          </a:xfrm>
          <a:prstGeom prst="ellipse">
            <a:avLst/>
          </a:prstGeom>
          <a:solidFill>
            <a:srgbClr val="B43E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1737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234440" y="169164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Margin normalisation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234440" y="2011680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28.6% gross-margin assumption is the single biggest swing factor. A faster-than-expected fade from FY25's 40.6% would lower the value.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63640" y="1508760"/>
            <a:ext cx="5349240" cy="128016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492240" y="1737360"/>
            <a:ext cx="310896" cy="310896"/>
          </a:xfrm>
          <a:prstGeom prst="ellipse">
            <a:avLst/>
          </a:prstGeom>
          <a:solidFill>
            <a:srgbClr val="B43E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492240" y="1737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949440" y="169164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exposure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949440" y="2011680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EUR-denominated EBRD/NBE debt and imported inputs create currency risk; FY differences are not forecast, so a weaker EGP is a downside.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971800"/>
            <a:ext cx="5349240" cy="128016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77240" y="3200400"/>
            <a:ext cx="310896" cy="310896"/>
          </a:xfrm>
          <a:prstGeom prst="ellipse">
            <a:avLst/>
          </a:prstGeom>
          <a:solidFill>
            <a:srgbClr val="B43E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77240" y="32004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234440" y="315468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Energy &amp; fuel costs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234440" y="3474720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Cement is energy-intensive; rising fuel prices would compress margins despite the alternative-fuel programme.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263640" y="2971800"/>
            <a:ext cx="5349240" cy="128016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492240" y="3200400"/>
            <a:ext cx="310896" cy="310896"/>
          </a:xfrm>
          <a:prstGeom prst="ellipse">
            <a:avLst/>
          </a:prstGeom>
          <a:solidFill>
            <a:srgbClr val="B43E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92240" y="32004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949440" y="315468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Construction cyclicality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949440" y="3474720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Cement demand tracks construction activity and the broader economy, which can soften.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4434840"/>
            <a:ext cx="5349240" cy="128016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777240" y="4663440"/>
            <a:ext cx="310896" cy="310896"/>
          </a:xfrm>
          <a:prstGeom prst="ellipse">
            <a:avLst/>
          </a:prstGeom>
          <a:solidFill>
            <a:srgbClr val="B43E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77240" y="46634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234440" y="461772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Interest-rate path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234440" y="4937760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Floating-rate debt; however, the CBE easing cycle is currently a tailwind, not a headwind.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63640" y="4434840"/>
            <a:ext cx="5349240" cy="128016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6492240" y="4663440"/>
            <a:ext cx="310896" cy="310896"/>
          </a:xfrm>
          <a:prstGeom prst="ellipse">
            <a:avLst/>
          </a:prstGeom>
          <a:solidFill>
            <a:srgbClr val="B43E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92240" y="46634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949440" y="461772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/ development fee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949440" y="4937760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Taxes, the cement development fee and export decisions can affect realised pricing and cost.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620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FD8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32588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Overweight — EGP 80 target, 43% upside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233172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D8DE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Arabian Cement combines a market-leading, low-cost franchise with a net-cash balance sheet and strong free cash flow, yet trades at 5.9x earnings and a 43% discount to our DCF. We view risk/reward as skewed firmly to the upside.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56616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37947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FD8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80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291840" y="356616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UPSIDE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291840" y="37947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FD8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+43%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6035040" y="356616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FY25 P/E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035040" y="37947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FD8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5.9x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8778240" y="356616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CASH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8778240" y="37947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FD8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2.3bn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548640" y="4892040"/>
            <a:ext cx="11064240" cy="0"/>
          </a:xfrm>
          <a:prstGeom prst="line">
            <a:avLst/>
          </a:prstGeom>
          <a:noFill/>
          <a:ln w="12700">
            <a:solidFill>
              <a:srgbClr val="3341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8640" y="502920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&amp; sources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" y="5285232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00" dirty="0">
                <a:solidFill>
                  <a:srgbClr val="AEB8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by discounted cash flow (perpetuity-growth and exit-multiple), cross-checked against trading multiples. Built on Arabian Cement Company's FY2025 audited consolidated financial statements (auditor: Deloitte) and the author's own three-statement model and WACC build.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612648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 Ahmed Wael Metwally. Illustrative analysis for discussion; not investment advice.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SUMMARY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initiate at Overweight, EGP 80 target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is the lowest-cost large-scale clinker producer on the EGX, with 4.2mt clinker / 5.0mt cement capacity. FY2025 was a step-change year: revenue rose 43% to EGP 12.4bn and net profit tripled to EGP 3.6bn as post-devaluation pricing lifted the gross margin to 40.6%.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48640" y="2542032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DCF — built on conservative margin normalisation to 28.6% — values the equity at EGP 80/share versus EGP 56.11 today. We see the market under-pricing both the durability of cash generation and the EGP 2.3bn net-cash position.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675888"/>
            <a:ext cx="237744" cy="237744"/>
          </a:xfrm>
          <a:prstGeom prst="ellipse">
            <a:avLst/>
          </a:prstGeom>
          <a:solidFill>
            <a:srgbClr val="0E7A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3675888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3602736"/>
            <a:ext cx="60350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Intrinsic value EGP 80 vs EGP 56 — 43% upside, two methods converge (perpetuity 80, exit-multiple 78).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4389120"/>
            <a:ext cx="237744" cy="237744"/>
          </a:xfrm>
          <a:prstGeom prst="ellipse">
            <a:avLst/>
          </a:prstGeom>
          <a:solidFill>
            <a:srgbClr val="0E7A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4389120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14400" y="4315968"/>
            <a:ext cx="60350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cash of EGP 2.3bn (~11% of market cap); strong free cash flow funds a 60% dividend payout.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48640" y="5102352"/>
            <a:ext cx="237744" cy="237744"/>
          </a:xfrm>
          <a:prstGeom prst="ellipse">
            <a:avLst/>
          </a:prstGeom>
          <a:solidFill>
            <a:srgbClr val="0E7A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48640" y="510235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14400" y="5029200"/>
            <a:ext cx="60350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1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FY25 earnings step-change; we still assume margins normalise from 40.6% to 28.6%, leaving room for upside.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360920" y="1417320"/>
            <a:ext cx="4251960" cy="214884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589520" y="155448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DATA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589520" y="186537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Rating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9555480" y="1865376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Overweight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589520" y="2098548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target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555480" y="209854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80.0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7589520" y="2331720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price (close)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555480" y="2331720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56.11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589520" y="2564892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cap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9555480" y="2564892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21.3bn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589520" y="2798064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52-week range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9555480" y="2798064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30.5 – 60.4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589520" y="303123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cash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555480" y="3031236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2.32bn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7589520" y="3264408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Shares out.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9555480" y="326440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378.7m</a:t>
            </a:r>
            <a:endParaRPr lang="en-US" sz="1050" dirty="0"/>
          </a:p>
        </p:txBody>
      </p:sp>
      <p:graphicFrame>
        <p:nvGraphicFramePr>
          <p:cNvPr id="3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360920" y="3749040"/>
          <a:ext cx="4251960" cy="1645920"/>
        </p:xfrm>
        <a:graphic>
          <a:graphicData uri="http://schemas.openxmlformats.org/drawingml/2006/table">
            <a:tbl>
              <a:tblPr/>
              <a:tblGrid>
                <a:gridCol w="150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EGP</a:t>
                      </a:r>
                      <a:endParaRPr lang="en-US" sz="8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FY25A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FY26E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FY27E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FY28E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(bn)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 (bn)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P/E (x)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EV/EBITDA (x)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" name="Text 30"/>
          <p:cNvSpPr/>
          <p:nvPr/>
        </p:nvSpPr>
        <p:spPr>
          <a:xfrm>
            <a:off x="7360920" y="5440680"/>
            <a:ext cx="4251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 multiples on current EV (market cap less net cash); EPS on 378.7m shares.</a:t>
            </a:r>
            <a:endParaRPr lang="en-US" sz="800" dirty="0"/>
          </a:p>
        </p:txBody>
      </p:sp>
      <p:sp>
        <p:nvSpPr>
          <p:cNvPr id="34" name="Text 31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35" name="Text 32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36" name="Text 33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THESIS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reasons to own ARCC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63040"/>
            <a:ext cx="5349240" cy="205740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737360"/>
            <a:ext cx="365760" cy="365760"/>
          </a:xfrm>
          <a:prstGeom prst="ellipse">
            <a:avLst/>
          </a:prstGeom>
          <a:solidFill>
            <a:srgbClr val="0E7A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04672" y="1737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325880" y="1719072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Discounted to intrinsic value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4572000" y="171907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0E7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80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325880" y="2359152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fair value vs EGP 56 today (+43%). Perpetuity (EGP 80) and exit-multiple (EGP 78) methods converge; the stock trades at 5.9x FY25 P/E and 3.8x EV/EBITDA.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63640" y="1463040"/>
            <a:ext cx="5349240" cy="205740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519672" y="1737360"/>
            <a:ext cx="365760" cy="365760"/>
          </a:xfrm>
          <a:prstGeom prst="ellipse">
            <a:avLst/>
          </a:prstGeom>
          <a:solidFill>
            <a:srgbClr val="0E7A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519672" y="1737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040880" y="1719072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Net-cash fortress balance sheet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10287000" y="171907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0E7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2.3bn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7040880" y="2359152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of EGP 3.46bn exceeds gross debt of EGP 1.14bn. Net cash is ~11% of market cap and de-risks the equity; debt is only ~5% of the capital structure.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3840480"/>
            <a:ext cx="5349240" cy="205740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04672" y="4114800"/>
            <a:ext cx="365760" cy="365760"/>
          </a:xfrm>
          <a:prstGeom prst="ellipse">
            <a:avLst/>
          </a:prstGeom>
          <a:solidFill>
            <a:srgbClr val="0E7A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04672" y="4114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25880" y="4096512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Post-devaluation earnings reset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4572000" y="409651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0E7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+43%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1325880" y="4736592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FY25 revenue grew 43% to EGP 12.4bn and net profit tripled to EGP 3.6bn. We conservatively model the gross margin reverting from 40.6% to 28.6%.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263640" y="3840480"/>
            <a:ext cx="5349240" cy="205740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519672" y="4114800"/>
            <a:ext cx="365760" cy="365760"/>
          </a:xfrm>
          <a:prstGeom prst="ellipse">
            <a:avLst/>
          </a:prstGeom>
          <a:solidFill>
            <a:srgbClr val="0E7A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519672" y="4114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040880" y="4096512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Low-cost, capacity-led franchise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10287000" y="409651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100" b="1" dirty="0">
                <a:solidFill>
                  <a:srgbClr val="0E7A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5.0mt</a:t>
            </a:r>
            <a:endParaRPr lang="en-US" sz="2100" dirty="0"/>
          </a:p>
        </p:txBody>
      </p:sp>
      <p:sp>
        <p:nvSpPr>
          <p:cNvPr id="28" name="Text 26"/>
          <p:cNvSpPr/>
          <p:nvPr/>
        </p:nvSpPr>
        <p:spPr>
          <a:xfrm>
            <a:off x="7040880" y="4736592"/>
            <a:ext cx="4343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EGX producer (4.2mt clinker, 5.0mt cement). Investment in alternative fuel and a EUR-funded efficiency programme support a structurally lower cost base.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DCF supports EGP 80 — a 43% premium to spot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per share (EGP)</a:t>
            </a:r>
            <a:endParaRPr lang="en-US" sz="115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548640" y="1828800"/>
          <a:ext cx="521208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/>
          <p:nvPr/>
        </p:nvSpPr>
        <p:spPr>
          <a:xfrm>
            <a:off x="6309360" y="150876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09360" y="1810512"/>
          <a:ext cx="5303520" cy="1316736"/>
        </p:xfrm>
        <a:graphic>
          <a:graphicData uri="http://schemas.openxmlformats.org/drawingml/2006/table">
            <a:tbl>
              <a:tblPr/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Method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Value/sh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Upside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— perpetuity growth (10%)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EGP 80.0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DCF — exit multiple (6.4x EBITDA)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EGP 78.1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 target (base case)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EGP 80.0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100" b="1" dirty="0">
                          <a:solidFill>
                            <a:srgbClr val="1A7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+43%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 5"/>
          <p:cNvSpPr/>
          <p:nvPr/>
        </p:nvSpPr>
        <p:spPr>
          <a:xfrm>
            <a:off x="6309360" y="352044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is cheap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6309360" y="3840480"/>
            <a:ext cx="53035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 algn="l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5.9x FY25 earnings and 3.8x EV/EBITDA — undemanding for a market-leading producer.</a:t>
            </a:r>
            <a:endParaRPr lang="en-US" sz="1100" dirty="0"/>
          </a:p>
          <a:p>
            <a:pPr marL="177800" indent="-177800" algn="l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cash means enterprise value (EGP 18.9bn) sits below market cap (EGP 21.3bn).</a:t>
            </a:r>
            <a:endParaRPr lang="en-US" sz="1100" dirty="0"/>
          </a:p>
          <a:p>
            <a:pPr marL="177800" indent="-177800" algn="l">
              <a:lnSpc>
                <a:spcPct val="105000"/>
              </a:lnSpc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value is 63% of enterprise value — below the 75% comfort threshold.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13" name="Text 9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DISCOUNTED CASH FLOW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Unlevered free cash flow build, FY26E–FY30E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81328"/>
          <a:ext cx="6766560" cy="2487168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EGP 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FY26E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FY27E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FY28E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FY29E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FY30E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3,586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4,004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4,436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4,843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5,253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Less: tax on EBIT (23.9%)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(858)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(958)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(1,062)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(1,159)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(1,257)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NOPAT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2,728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3,046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3,375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3,684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3,996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Plus: D&amp;A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Less: capex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(282)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(314)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(348)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(380)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(412)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+/- change in working capital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(77)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(80)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(75)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(76)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Unlevered FCF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2,955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3,114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3,453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3,773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4,074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 3"/>
          <p:cNvSpPr/>
          <p:nvPr/>
        </p:nvSpPr>
        <p:spPr>
          <a:xfrm>
            <a:off x="548640" y="425196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UFCF = </a:t>
            </a: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NOPAT + D&amp;A − capex ± Δ working capital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4526280"/>
            <a:ext cx="6766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Unlevered (pre-financing) so the business is valued independently of its capital structure; discounted at the 21.54% WACC.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680960" y="150876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Unlevered FCF (EGP m)</a:t>
            </a:r>
            <a:endParaRPr lang="en-US" sz="1150" dirty="0"/>
          </a:p>
        </p:txBody>
      </p:sp>
      <p:graphicFrame>
        <p:nvGraphicFramePr>
          <p:cNvPr id="9" name="Chart 0"/>
          <p:cNvGraphicFramePr/>
          <p:nvPr/>
        </p:nvGraphicFramePr>
        <p:xfrm>
          <a:off x="7589520" y="1828800"/>
          <a:ext cx="406908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hape 6"/>
          <p:cNvSpPr/>
          <p:nvPr/>
        </p:nvSpPr>
        <p:spPr>
          <a:xfrm>
            <a:off x="7589520" y="4800600"/>
            <a:ext cx="4069080" cy="114300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7772400" y="495604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 of forecast FCF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10058400" y="4956048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10.3bn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7772400" y="528523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PV of terminal value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10058400" y="5285232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17.7bn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7772400" y="5614416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value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10058400" y="561441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0A5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28.0bn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18" name="Text 14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19" name="Text 15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 RATE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WACC of 21.5%, built from CAPM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81328"/>
          <a:ext cx="6126480" cy="3621024"/>
        </p:xfrm>
        <a:graphic>
          <a:graphicData uri="http://schemas.openxmlformats.org/drawingml/2006/table">
            <a:tbl>
              <a:tblPr/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0E7A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 of equity (CAPM)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Risk-free rate (EGP 10-yr T-bond)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19.58%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Beta (Blume-adjusted, 0.30 raw)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Equity risk premium (mature market)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4.23%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 of equity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21.84%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0E7A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 of debt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Pre-tax cost of debt (marginal EGP)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20.60%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After-tax (22.5% statutory)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15.97%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0E7A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Capital weights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Equity (market cap EGP 21.3bn)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94.9%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Debt (gross EGP 1.14bn)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WACC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21.54%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7040880" y="1481328"/>
            <a:ext cx="4572000" cy="448056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4"/>
          <p:cNvSpPr/>
          <p:nvPr/>
        </p:nvSpPr>
        <p:spPr>
          <a:xfrm>
            <a:off x="7269480" y="164592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the build holds together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269480" y="205740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5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EGP risk-free, mature ERP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7269480" y="2331720"/>
            <a:ext cx="4160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5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risk-free rate is the EGP T-bond yield, which already embeds Egyptian country risk. We use a mature-market ERP (4.23%) to avoid double-counting that risk.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7269480" y="338328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5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Marginal EGP cost of debt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7269480" y="3657600"/>
            <a:ext cx="4160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5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20.6% reflects the CBE lending rate (~20%) plus the company's facility spread (+0.6%, Note 25) — not the EUR coupon, since cash flows are in EGP.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7269480" y="470916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5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 is a small weight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7269480" y="4983480"/>
            <a:ext cx="4160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5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~5% of the structure, the financing mix has limited impact; the WACC is driven by the cost of equity.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VALUE &amp; EQUITY BRIDGE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enterprise value to EGP 80 per share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VALUE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55648"/>
          <a:ext cx="5577840" cy="1865376"/>
        </p:xfrm>
        <a:graphic>
          <a:graphicData uri="http://schemas.openxmlformats.org/drawingml/2006/table">
            <a:tbl>
              <a:tblPr/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Perpetuity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Exit multiple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Assumption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 = 10.0%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6.4x EBITDA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Terminal value (EGP bn)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TV as % of EV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Implied exit multiple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Implied perpetuity 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0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48640" y="3703320"/>
            <a:ext cx="5577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10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methods cross-check: the perpetuity TV implies a 6.7x exit multiple (vs 6.4x assumed), and the exit multiple implies 9.6% perpetuity growth (vs 10%). Both sit inside a sensible 0–10%, below-WACC band.</a:t>
            </a:r>
            <a:endParaRPr lang="en-US" sz="1100" dirty="0"/>
          </a:p>
        </p:txBody>
      </p:sp>
      <p:sp>
        <p:nvSpPr>
          <p:cNvPr id="6" name="Text 5"/>
          <p:cNvSpPr/>
          <p:nvPr/>
        </p:nvSpPr>
        <p:spPr>
          <a:xfrm>
            <a:off x="6446520" y="14630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BRIDGE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446520" y="1828800"/>
            <a:ext cx="51663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A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629400" y="18288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value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692640" y="182880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28.0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446520" y="2340864"/>
            <a:ext cx="51663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A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629400" y="2340864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Less: gross debt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9692640" y="2340864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(1.14)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446520" y="2852928"/>
            <a:ext cx="51663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A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629400" y="285292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Less: minority interests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9692640" y="285292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(0.16)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446520" y="3364992"/>
            <a:ext cx="516636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A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629400" y="3364992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Plus: cash &amp; equivalents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692640" y="3364992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3.46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6446520" y="3877056"/>
            <a:ext cx="5166360" cy="457200"/>
          </a:xfrm>
          <a:prstGeom prst="rect">
            <a:avLst/>
          </a:prstGeom>
          <a:solidFill>
            <a:srgbClr val="EEF2F4"/>
          </a:solidFill>
          <a:ln w="9525">
            <a:solidFill>
              <a:srgbClr val="D4DAE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629400" y="3877056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value (EGP bn)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9692640" y="387705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0A5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30.3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6446520" y="4480560"/>
            <a:ext cx="5166360" cy="777240"/>
          </a:xfrm>
          <a:prstGeom prst="rect">
            <a:avLst/>
          </a:prstGeom>
          <a:solidFill>
            <a:srgbClr val="1620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6629400" y="448056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AEB8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÷ 378.7m shares  =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9144000" y="448056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6FD8C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80.0</a:t>
            </a:r>
            <a:endParaRPr lang="en-US" sz="2600" dirty="0"/>
          </a:p>
        </p:txBody>
      </p:sp>
      <p:sp>
        <p:nvSpPr>
          <p:cNvPr id="27" name="Text 24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SENSITIVITY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 per share across WACC and terminal growth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7863840" cy="3401568"/>
        </p:xfrm>
        <a:graphic>
          <a:graphicData uri="http://schemas.openxmlformats.org/drawingml/2006/table">
            <a:tbl>
              <a:tblPr/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6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7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67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67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WACC \ 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677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7AA9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91.7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A0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95.0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958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98.7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88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B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677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81.9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0B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B8B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B0A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69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93.1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9B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677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4D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CEC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564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82.3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BFB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B6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677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4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F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D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2C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78.7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B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23.5%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677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D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8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3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54406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case: EGP 80.0 at 21.5% WACC and 10% terminal growth (highlighted). Perpetuity-growth method.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732520" y="1600200"/>
            <a:ext cx="2880360" cy="3383280"/>
          </a:xfrm>
          <a:prstGeom prst="rect">
            <a:avLst/>
          </a:prstGeom>
          <a:solidFill>
            <a:srgbClr val="F7F9FA"/>
          </a:solidFill>
          <a:ln w="12700">
            <a:solidFill>
              <a:srgbClr val="D4DAE0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915400" y="175564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Range of outcomes</a:t>
            </a:r>
            <a:endParaRPr lang="en-US" sz="1350" dirty="0"/>
          </a:p>
        </p:txBody>
      </p:sp>
      <p:sp>
        <p:nvSpPr>
          <p:cNvPr id="5" name="Text 6"/>
          <p:cNvSpPr/>
          <p:nvPr/>
        </p:nvSpPr>
        <p:spPr>
          <a:xfrm>
            <a:off x="8915400" y="2240280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DOWNSIDE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8915400" y="24414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5B67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67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8915400" y="312724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8915400" y="332841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56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80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8915400" y="4014216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UPSIDE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8915400" y="4215384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7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EGP 103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8892540" y="4997666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the bear corner (23.5% WACC, 9% g) implies EGP 67 — 19% above the current EGP 56.11.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E7A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FORECAST ASSUMPTIONS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9692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620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Conservative, history-anchored drivers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601200" y="42062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ARCC.CA</a:t>
            </a:r>
            <a:endParaRPr lang="en-US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81328"/>
          <a:ext cx="11064240" cy="3657600"/>
        </p:xfrm>
        <a:graphic>
          <a:graphicData uri="http://schemas.openxmlformats.org/drawingml/2006/table">
            <a:tbl>
              <a:tblPr/>
              <a:tblGrid>
                <a:gridCol w="3383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3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Driver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Assumption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20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growth (FY26E)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+13.9%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Segment build: local +18%, exports +5%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Gross margin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3-yr average; FY25 was 40.6% (we normalise down)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Capex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~2.0% of revenue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 line with historical intensity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Inventory / receivable / payable days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 / 9 / 55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FY23–25 averages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Tax rate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23.9%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statutory 22.5% (effective)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Dividend payout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Sustained by net-cash position and FCF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620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Terminal growth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b="1" dirty="0">
                          <a:solidFill>
                            <a:srgbClr val="0A5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5B677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 Egypt long-run nominal GDP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DA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544068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1620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swing factor:  </a:t>
            </a:r>
            <a:r>
              <a:rPr lang="en-US" sz="1150" dirty="0">
                <a:solidFill>
                  <a:srgbClr val="3642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gross-margin assumption. FY2025 printed 40.6% on post-devaluation pricing; we revert to the 28.6% three-year average. Holding margins closer to recent levels would push the value materially higher — the case is conservative, not aggressive.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48640" y="646480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Arabian Cement Company  |  ARCC.CA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48640" y="6620256"/>
            <a:ext cx="9601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8A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ACC FY2025 audited consolidated financial statements (Deloitte) and author's financial model.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155680" y="646480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7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2056</Words>
  <Application>Microsoft Office PowerPoint</Application>
  <PresentationFormat>Widescreen</PresentationFormat>
  <Paragraphs>475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Arabian Cement Company (ARCC.CA) — Equity Research</dc:title>
  <dc:subject>PptxGenJS Presentation</dc:subject>
  <dc:creator>Ahmed Wael Metwally</dc:creator>
  <cp:lastModifiedBy>Ahmed Wael</cp:lastModifiedBy>
  <cp:revision>2</cp:revision>
  <dcterms:created xsi:type="dcterms:W3CDTF">2026-06-22T09:36:30Z</dcterms:created>
  <dcterms:modified xsi:type="dcterms:W3CDTF">2026-06-22T09:47:29Z</dcterms:modified>
</cp:coreProperties>
</file>