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1"/>
    <p:restoredTop sz="94610"/>
  </p:normalViewPr>
  <p:slideViewPr>
    <p:cSldViewPr snapToGrid="0" snapToObjects="1">
      <p:cViewPr varScale="1">
        <p:scale>
          <a:sx n="147" d="100"/>
          <a:sy n="147" d="100"/>
        </p:scale>
        <p:origin x="1344"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pt idx="0">
                  <c:v>Revenue (A)</c:v>
                </c:pt>
              </c:strCache>
            </c:strRef>
          </c:tx>
          <c:spPr>
            <a:solidFill>
              <a:srgbClr val="0066CC"/>
            </a:solidFill>
            <a:effectLst/>
          </c:spPr>
          <c:invertIfNegative val="0"/>
          <c:cat>
            <c:strRef>
              <c:f>Sheet1!$A$2:$A$7</c:f>
              <c:strCache>
                <c:ptCount val="6"/>
                <c:pt idx="0">
                  <c:v>FY23A</c:v>
                </c:pt>
                <c:pt idx="1">
                  <c:v>FY24A</c:v>
                </c:pt>
                <c:pt idx="2">
                  <c:v>FY25A</c:v>
                </c:pt>
                <c:pt idx="3">
                  <c:v>FY26E</c:v>
                </c:pt>
                <c:pt idx="4">
                  <c:v>FY27E</c:v>
                </c:pt>
                <c:pt idx="5">
                  <c:v>FY28E</c:v>
                </c:pt>
              </c:strCache>
            </c:strRef>
          </c:cat>
          <c:val>
            <c:numRef>
              <c:f>Sheet1!$B$2:$B$7</c:f>
              <c:numCache>
                <c:formatCode>General</c:formatCode>
                <c:ptCount val="6"/>
                <c:pt idx="0">
                  <c:v>152186</c:v>
                </c:pt>
                <c:pt idx="1">
                  <c:v>231982</c:v>
                </c:pt>
                <c:pt idx="2">
                  <c:v>281049</c:v>
                </c:pt>
              </c:numCache>
            </c:numRef>
          </c:val>
          <c:extLst>
            <c:ext xmlns:c16="http://schemas.microsoft.com/office/drawing/2014/chart" uri="{C3380CC4-5D6E-409C-BE32-E72D297353CC}">
              <c16:uniqueId val="{00000000-ECC3-43B2-B315-735DDCCCD720}"/>
            </c:ext>
          </c:extLst>
        </c:ser>
        <c:ser>
          <c:idx val="1"/>
          <c:order val="1"/>
          <c:tx>
            <c:strRef>
              <c:f>Sheet1!$C$1</c:f>
              <c:strCache>
                <c:ptCount val="1"/>
                <c:pt idx="0">
                  <c:v>Revenue (E)</c:v>
                </c:pt>
              </c:strCache>
            </c:strRef>
          </c:tx>
          <c:spPr>
            <a:solidFill>
              <a:srgbClr val="99BBDD"/>
            </a:solidFill>
            <a:effectLst/>
          </c:spPr>
          <c:invertIfNegative val="0"/>
          <c:cat>
            <c:strRef>
              <c:f>Sheet1!$A$2:$A$7</c:f>
              <c:strCache>
                <c:ptCount val="6"/>
                <c:pt idx="0">
                  <c:v>FY23A</c:v>
                </c:pt>
                <c:pt idx="1">
                  <c:v>FY24A</c:v>
                </c:pt>
                <c:pt idx="2">
                  <c:v>FY25A</c:v>
                </c:pt>
                <c:pt idx="3">
                  <c:v>FY26E</c:v>
                </c:pt>
                <c:pt idx="4">
                  <c:v>FY27E</c:v>
                </c:pt>
                <c:pt idx="5">
                  <c:v>FY28E</c:v>
                </c:pt>
              </c:strCache>
            </c:strRef>
          </c:cat>
          <c:val>
            <c:numRef>
              <c:f>Sheet1!$C$2:$C$7</c:f>
              <c:numCache>
                <c:formatCode>General</c:formatCode>
                <c:ptCount val="6"/>
                <c:pt idx="3">
                  <c:v>333891</c:v>
                </c:pt>
                <c:pt idx="4">
                  <c:v>386096</c:v>
                </c:pt>
                <c:pt idx="5">
                  <c:v>435287</c:v>
                </c:pt>
              </c:numCache>
            </c:numRef>
          </c:val>
          <c:extLst>
            <c:ext xmlns:c16="http://schemas.microsoft.com/office/drawing/2014/chart" uri="{C3380CC4-5D6E-409C-BE32-E72D297353CC}">
              <c16:uniqueId val="{00000001-ECC3-43B2-B315-735DDCCCD720}"/>
            </c:ext>
          </c:extLst>
        </c:ser>
        <c:dLbls>
          <c:showLegendKey val="0"/>
          <c:showVal val="0"/>
          <c:showCatName val="0"/>
          <c:showSerName val="0"/>
          <c:showPercent val="0"/>
          <c:showBubbleSize val="0"/>
        </c:dLbls>
        <c:gapWidth val="40"/>
        <c:axId val="2094734554"/>
        <c:axId val="2094734552"/>
      </c:barChart>
      <c:lineChart>
        <c:grouping val="standard"/>
        <c:varyColors val="0"/>
        <c:ser>
          <c:idx val="2"/>
          <c:order val="2"/>
          <c:tx>
            <c:strRef>
              <c:f>Sheet1!$D$1</c:f>
              <c:strCache>
                <c:ptCount val="1"/>
                <c:pt idx="0">
                  <c:v>EBITDA margin (RHS)</c:v>
                </c:pt>
              </c:strCache>
            </c:strRef>
          </c:tx>
          <c:spPr>
            <a:ln w="31750" cap="flat">
              <a:solidFill>
                <a:srgbClr val="00205B"/>
              </a:solidFill>
              <a:prstDash val="solid"/>
              <a:round/>
            </a:ln>
            <a:effectLst/>
          </c:spPr>
          <c:marker>
            <c:symbol val="circle"/>
            <c:size val="6"/>
            <c:spPr>
              <a:solidFill>
                <a:srgbClr val="00205B"/>
              </a:solidFill>
              <a:ln w="9525" cap="flat">
                <a:solidFill>
                  <a:srgbClr val="00205B"/>
                </a:solidFill>
                <a:prstDash val="solid"/>
                <a:round/>
              </a:ln>
              <a:effectLst/>
            </c:spPr>
          </c:marker>
          <c:cat>
            <c:strRef>
              <c:f>Sheet1!$A$2:$A$7</c:f>
              <c:strCache>
                <c:ptCount val="6"/>
                <c:pt idx="0">
                  <c:v>FY23A</c:v>
                </c:pt>
                <c:pt idx="1">
                  <c:v>FY24A</c:v>
                </c:pt>
                <c:pt idx="2">
                  <c:v>FY25A</c:v>
                </c:pt>
                <c:pt idx="3">
                  <c:v>FY26E</c:v>
                </c:pt>
                <c:pt idx="4">
                  <c:v>FY27E</c:v>
                </c:pt>
                <c:pt idx="5">
                  <c:v>FY28E</c:v>
                </c:pt>
              </c:strCache>
            </c:strRef>
          </c:cat>
          <c:val>
            <c:numRef>
              <c:f>Sheet1!$D$2:$D$7</c:f>
              <c:numCache>
                <c:formatCode>General</c:formatCode>
                <c:ptCount val="6"/>
                <c:pt idx="0">
                  <c:v>13.2</c:v>
                </c:pt>
                <c:pt idx="1">
                  <c:v>13.6</c:v>
                </c:pt>
                <c:pt idx="2">
                  <c:v>10.1</c:v>
                </c:pt>
                <c:pt idx="3">
                  <c:v>10.4</c:v>
                </c:pt>
                <c:pt idx="4">
                  <c:v>10.5</c:v>
                </c:pt>
                <c:pt idx="5">
                  <c:v>10.6</c:v>
                </c:pt>
              </c:numCache>
            </c:numRef>
          </c:val>
          <c:smooth val="0"/>
          <c:extLst>
            <c:ext xmlns:c16="http://schemas.microsoft.com/office/drawing/2014/chart" uri="{C3380CC4-5D6E-409C-BE32-E72D297353CC}">
              <c16:uniqueId val="{00000002-ECC3-43B2-B315-735DDCCCD720}"/>
            </c:ext>
          </c:extLst>
        </c:ser>
        <c:dLbls>
          <c:showLegendKey val="0"/>
          <c:showVal val="0"/>
          <c:showCatName val="0"/>
          <c:showSerName val="0"/>
          <c:showPercent val="0"/>
          <c:showBubbleSize val="0"/>
        </c:dLbls>
        <c:marker val="1"/>
        <c:smooth val="0"/>
        <c:axId val="2094734555"/>
        <c:axId val="2094734553"/>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222222"/>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l"/>
        <c:majorGridlines>
          <c:spPr>
            <a:ln w="6350" cap="flat">
              <a:solidFill>
                <a:srgbClr val="E2E8F0"/>
              </a:solidFill>
              <a:prstDash val="solid"/>
              <a:round/>
            </a:ln>
          </c:spPr>
        </c:majorGridlines>
        <c:title>
          <c:tx>
            <c:rich>
              <a:bodyPr/>
              <a:lstStyle/>
              <a:p>
                <a:pPr>
                  <a:defRPr sz="900" b="0" i="0" u="none" strike="noStrike">
                    <a:solidFill>
                      <a:srgbClr val="000000"/>
                    </a:solidFill>
                    <a:latin typeface="Arial"/>
                  </a:defRPr>
                </a:pPr>
                <a:r>
                  <a:rPr lang="en-US" sz="900" b="0" i="0" u="none" strike="noStrike">
                    <a:solidFill>
                      <a:srgbClr val="000000"/>
                    </a:solidFill>
                    <a:latin typeface="Arial"/>
                  </a:rPr>
                  <a:t>EGP mn</a:t>
                </a:r>
              </a:p>
            </c:rich>
          </c:tx>
          <c:overlay val="0"/>
        </c:title>
        <c:numFmt formatCode="#,##0" sourceLinked="0"/>
        <c:majorTickMark val="out"/>
        <c:minorTickMark val="none"/>
        <c:tickLblPos val="nextTo"/>
        <c:spPr>
          <a:ln w="12700" cap="flat">
            <a:solidFill>
              <a:srgbClr val="888888"/>
            </a:solidFill>
            <a:prstDash val="solid"/>
            <a:round/>
          </a:ln>
        </c:spPr>
        <c:txPr>
          <a:bodyPr/>
          <a:lstStyle/>
          <a:p>
            <a:pPr>
              <a:defRPr sz="850" b="0" i="0" u="none" strike="noStrike">
                <a:solidFill>
                  <a:srgbClr val="666666"/>
                </a:solidFill>
                <a:latin typeface="Arial"/>
              </a:defRPr>
            </a:pPr>
            <a:endParaRPr lang="en-US"/>
          </a:p>
        </c:txPr>
        <c:crossAx val="2094734554"/>
        <c:crosses val="autoZero"/>
        <c:crossBetween val="between"/>
      </c:valAx>
      <c:valAx>
        <c:axId val="2094734553"/>
        <c:scaling>
          <c:orientation val="minMax"/>
          <c:max val="20"/>
          <c:min val="0"/>
        </c:scaling>
        <c:delete val="0"/>
        <c:axPos val="r"/>
        <c:title>
          <c:tx>
            <c:rich>
              <a:bodyPr/>
              <a:lstStyle/>
              <a:p>
                <a:pPr>
                  <a:defRPr sz="900" b="0" i="0" u="none" strike="noStrike">
                    <a:solidFill>
                      <a:srgbClr val="000000"/>
                    </a:solidFill>
                    <a:latin typeface="Arial"/>
                  </a:defRPr>
                </a:pPr>
                <a:r>
                  <a:rPr lang="en-US" sz="900" b="0" i="0" u="none" strike="noStrike">
                    <a:solidFill>
                      <a:srgbClr val="000000"/>
                    </a:solidFill>
                    <a:latin typeface="Arial"/>
                  </a:rPr>
                  <a:t>EBITDA %</a:t>
                </a:r>
              </a:p>
            </c:rich>
          </c:tx>
          <c:overlay val="0"/>
        </c:title>
        <c:numFmt formatCode="General" sourceLinked="0"/>
        <c:majorTickMark val="out"/>
        <c:minorTickMark val="none"/>
        <c:tickLblPos val="nextTo"/>
        <c:spPr>
          <a:ln w="12700" cap="flat">
            <a:solidFill>
              <a:srgbClr val="888888"/>
            </a:solidFill>
            <a:prstDash val="solid"/>
            <a:round/>
          </a:ln>
        </c:spPr>
        <c:txPr>
          <a:bodyPr/>
          <a:lstStyle/>
          <a:p>
            <a:pPr>
              <a:defRPr sz="850" b="0" i="0" u="none" strike="noStrike">
                <a:solidFill>
                  <a:srgbClr val="666666"/>
                </a:solidFill>
                <a:latin typeface="Arial"/>
              </a:defRPr>
            </a:pPr>
            <a:endParaRPr lang="en-US"/>
          </a:p>
        </c:txPr>
        <c:crossAx val="2094734555"/>
        <c:crosses val="max"/>
        <c:crossBetween val="between"/>
      </c:valAx>
      <c:catAx>
        <c:axId val="2094734555"/>
        <c:scaling>
          <c:orientation val="minMax"/>
        </c:scaling>
        <c:delete val="1"/>
        <c:axPos val="b"/>
        <c:numFmt formatCode="General" sourceLinked="1"/>
        <c:majorTickMark val="out"/>
        <c:minorTickMark val="none"/>
        <c:tickLblPos val="low"/>
        <c:crossAx val="2094734553"/>
        <c:crosses val="autoZero"/>
        <c:auto val="1"/>
        <c:lblAlgn val="ctr"/>
        <c:lblOffset val="100"/>
        <c:noMultiLvlLbl val="1"/>
      </c:catAx>
      <c:spPr>
        <a:noFill/>
        <a:ln>
          <a:noFill/>
        </a:ln>
        <a:effectLst/>
      </c:spPr>
    </c:plotArea>
    <c:legend>
      <c:legendPos val="b"/>
      <c:overlay val="0"/>
      <c:txPr>
        <a:bodyPr/>
        <a:lstStyle/>
        <a:p>
          <a:pPr>
            <a:defRPr sz="900"/>
          </a:pPr>
          <a:endParaRPr lang="en-US"/>
        </a:p>
      </c:txPr>
    </c:legend>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0759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143000" cy="5143500"/>
          </a:xfrm>
          <a:prstGeom prst="rect">
            <a:avLst/>
          </a:prstGeom>
          <a:solidFill>
            <a:srgbClr val="00205B"/>
          </a:solidFill>
          <a:ln/>
        </p:spPr>
        <p:txBody>
          <a:bodyPr/>
          <a:lstStyle/>
          <a:p>
            <a:endParaRPr lang="en-US"/>
          </a:p>
        </p:txBody>
      </p:sp>
      <p:sp>
        <p:nvSpPr>
          <p:cNvPr id="3" name="Shape 1"/>
          <p:cNvSpPr/>
          <p:nvPr/>
        </p:nvSpPr>
        <p:spPr>
          <a:xfrm>
            <a:off x="6400800" y="411480"/>
            <a:ext cx="2331720" cy="566928"/>
          </a:xfrm>
          <a:prstGeom prst="rect">
            <a:avLst/>
          </a:prstGeom>
          <a:solidFill>
            <a:srgbClr val="00205B"/>
          </a:solidFill>
          <a:ln/>
        </p:spPr>
        <p:txBody>
          <a:bodyPr/>
          <a:lstStyle/>
          <a:p>
            <a:endParaRPr lang="en-US"/>
          </a:p>
        </p:txBody>
      </p:sp>
      <p:sp>
        <p:nvSpPr>
          <p:cNvPr id="4" name="Text 2"/>
          <p:cNvSpPr/>
          <p:nvPr/>
        </p:nvSpPr>
        <p:spPr>
          <a:xfrm>
            <a:off x="6400800" y="411480"/>
            <a:ext cx="2331720" cy="566928"/>
          </a:xfrm>
          <a:prstGeom prst="rect">
            <a:avLst/>
          </a:prstGeom>
          <a:noFill/>
          <a:ln/>
        </p:spPr>
        <p:txBody>
          <a:bodyPr wrap="square" lIns="0" tIns="0" rIns="0" bIns="0" rtlCol="0" anchor="ctr"/>
          <a:lstStyle/>
          <a:p>
            <a:pPr marL="0" indent="0" algn="ctr">
              <a:buNone/>
            </a:pPr>
            <a:r>
              <a:rPr lang="en-US" sz="1800" b="1" dirty="0">
                <a:solidFill>
                  <a:srgbClr val="FFFFFF"/>
                </a:solidFill>
                <a:latin typeface="Calibri" pitchFamily="34" charset="0"/>
                <a:ea typeface="Calibri" pitchFamily="34" charset="-122"/>
                <a:cs typeface="Calibri" pitchFamily="34" charset="-120"/>
              </a:rPr>
              <a:t>UNDERWEIGHT</a:t>
            </a:r>
            <a:endParaRPr lang="en-US" sz="1800" dirty="0"/>
          </a:p>
        </p:txBody>
      </p:sp>
      <p:sp>
        <p:nvSpPr>
          <p:cNvPr id="5" name="Text 3"/>
          <p:cNvSpPr/>
          <p:nvPr/>
        </p:nvSpPr>
        <p:spPr>
          <a:xfrm>
            <a:off x="6400800" y="1024128"/>
            <a:ext cx="2331720" cy="777240"/>
          </a:xfrm>
          <a:prstGeom prst="rect">
            <a:avLst/>
          </a:prstGeom>
          <a:noFill/>
          <a:ln/>
        </p:spPr>
        <p:txBody>
          <a:bodyPr wrap="square" lIns="0" tIns="0" rIns="0" bIns="0" rtlCol="0" anchor="ctr"/>
          <a:lstStyle/>
          <a:p>
            <a:pPr marL="0" indent="0" algn="l">
              <a:buNone/>
            </a:pPr>
            <a:r>
              <a:rPr lang="en-US" sz="1100" b="1" dirty="0">
                <a:solidFill>
                  <a:srgbClr val="222222"/>
                </a:solidFill>
                <a:latin typeface="Calibri" pitchFamily="34" charset="0"/>
                <a:ea typeface="Calibri" pitchFamily="34" charset="-122"/>
                <a:cs typeface="Calibri" pitchFamily="34" charset="-120"/>
              </a:rPr>
              <a:t>Price Target: 71 EGP</a:t>
            </a:r>
            <a:endParaRPr lang="en-US" sz="1100" dirty="0"/>
          </a:p>
          <a:p>
            <a:pPr marL="0" indent="0" algn="l">
              <a:buNone/>
            </a:pPr>
            <a:r>
              <a:rPr lang="en-US" sz="1100" dirty="0">
                <a:solidFill>
                  <a:srgbClr val="222222"/>
                </a:solidFill>
                <a:latin typeface="Calibri" pitchFamily="34" charset="0"/>
                <a:ea typeface="Calibri" pitchFamily="34" charset="-122"/>
                <a:cs typeface="Calibri" pitchFamily="34" charset="-120"/>
              </a:rPr>
              <a:t>Current Price: 91.19 EGP</a:t>
            </a:r>
            <a:endParaRPr lang="en-US" sz="1100" dirty="0"/>
          </a:p>
          <a:p>
            <a:pPr marL="0" indent="0" algn="l">
              <a:buNone/>
            </a:pPr>
            <a:r>
              <a:rPr lang="en-US" sz="1100" b="1" dirty="0">
                <a:solidFill>
                  <a:srgbClr val="9C0006"/>
                </a:solidFill>
                <a:latin typeface="Calibri" pitchFamily="34" charset="0"/>
                <a:ea typeface="Calibri" pitchFamily="34" charset="-122"/>
                <a:cs typeface="Calibri" pitchFamily="34" charset="-120"/>
              </a:rPr>
              <a:t>Upside/(Downside): (22.3)%</a:t>
            </a:r>
            <a:endParaRPr lang="en-US" sz="1100" dirty="0"/>
          </a:p>
        </p:txBody>
      </p:sp>
      <p:sp>
        <p:nvSpPr>
          <p:cNvPr id="6" name="Text 4"/>
          <p:cNvSpPr/>
          <p:nvPr/>
        </p:nvSpPr>
        <p:spPr>
          <a:xfrm>
            <a:off x="1508760" y="1417320"/>
            <a:ext cx="5120640" cy="566928"/>
          </a:xfrm>
          <a:prstGeom prst="rect">
            <a:avLst/>
          </a:prstGeom>
          <a:noFill/>
          <a:ln/>
        </p:spPr>
        <p:txBody>
          <a:bodyPr wrap="square" lIns="0" tIns="0" rIns="0" bIns="0" rtlCol="0" anchor="ctr"/>
          <a:lstStyle/>
          <a:p>
            <a:pPr marL="0" indent="0">
              <a:buNone/>
            </a:pPr>
            <a:r>
              <a:rPr lang="en-US" sz="3400" b="1" dirty="0">
                <a:solidFill>
                  <a:srgbClr val="00205B"/>
                </a:solidFill>
                <a:latin typeface="Calibri" pitchFamily="34" charset="0"/>
                <a:ea typeface="Calibri" pitchFamily="34" charset="-122"/>
                <a:cs typeface="Calibri" pitchFamily="34" charset="-120"/>
              </a:rPr>
              <a:t>Elsewedy Electric</a:t>
            </a:r>
            <a:endParaRPr lang="en-US" sz="3400" dirty="0"/>
          </a:p>
        </p:txBody>
      </p:sp>
      <p:sp>
        <p:nvSpPr>
          <p:cNvPr id="7" name="Text 5"/>
          <p:cNvSpPr/>
          <p:nvPr/>
        </p:nvSpPr>
        <p:spPr>
          <a:xfrm>
            <a:off x="1508760" y="1993392"/>
            <a:ext cx="4572000" cy="292608"/>
          </a:xfrm>
          <a:prstGeom prst="rect">
            <a:avLst/>
          </a:prstGeom>
          <a:noFill/>
          <a:ln/>
        </p:spPr>
        <p:txBody>
          <a:bodyPr wrap="square" lIns="0" tIns="0" rIns="0" bIns="0" rtlCol="0" anchor="ctr"/>
          <a:lstStyle/>
          <a:p>
            <a:pPr marL="0" indent="0">
              <a:buNone/>
            </a:pPr>
            <a:r>
              <a:rPr lang="en-US" sz="1400" dirty="0">
                <a:solidFill>
                  <a:srgbClr val="666666"/>
                </a:solidFill>
                <a:latin typeface="Calibri" pitchFamily="34" charset="0"/>
                <a:ea typeface="Calibri" pitchFamily="34" charset="-122"/>
                <a:cs typeface="Calibri" pitchFamily="34" charset="-120"/>
              </a:rPr>
              <a:t>SWDY.CA  |  EGX</a:t>
            </a:r>
            <a:endParaRPr lang="en-US" sz="1400" dirty="0"/>
          </a:p>
        </p:txBody>
      </p:sp>
      <p:sp>
        <p:nvSpPr>
          <p:cNvPr id="8" name="Text 6"/>
          <p:cNvSpPr/>
          <p:nvPr/>
        </p:nvSpPr>
        <p:spPr>
          <a:xfrm>
            <a:off x="1508760" y="2286000"/>
            <a:ext cx="4572000" cy="274320"/>
          </a:xfrm>
          <a:prstGeom prst="rect">
            <a:avLst/>
          </a:prstGeom>
          <a:noFill/>
          <a:ln/>
        </p:spPr>
        <p:txBody>
          <a:bodyPr wrap="square" lIns="0" tIns="0" rIns="0" bIns="0" rtlCol="0" anchor="ctr"/>
          <a:lstStyle/>
          <a:p>
            <a:pPr marL="0" indent="0">
              <a:buNone/>
            </a:pPr>
            <a:r>
              <a:rPr lang="en-US" sz="1200" i="1" dirty="0">
                <a:solidFill>
                  <a:srgbClr val="666666"/>
                </a:solidFill>
                <a:latin typeface="Calibri" pitchFamily="34" charset="0"/>
                <a:ea typeface="Calibri" pitchFamily="34" charset="-122"/>
                <a:cs typeface="Calibri" pitchFamily="34" charset="-120"/>
              </a:rPr>
              <a:t>Cables, Energy &amp; EPC Infrastructure</a:t>
            </a:r>
            <a:endParaRPr lang="en-US" sz="1200" dirty="0"/>
          </a:p>
        </p:txBody>
      </p:sp>
      <p:sp>
        <p:nvSpPr>
          <p:cNvPr id="9" name="Shape 7"/>
          <p:cNvSpPr/>
          <p:nvPr/>
        </p:nvSpPr>
        <p:spPr>
          <a:xfrm>
            <a:off x="1508760" y="2670048"/>
            <a:ext cx="4937760" cy="0"/>
          </a:xfrm>
          <a:prstGeom prst="line">
            <a:avLst/>
          </a:prstGeom>
          <a:noFill/>
          <a:ln w="12700">
            <a:solidFill>
              <a:srgbClr val="00205B"/>
            </a:solidFill>
            <a:prstDash val="solid"/>
          </a:ln>
        </p:spPr>
        <p:txBody>
          <a:bodyPr/>
          <a:lstStyle/>
          <a:p>
            <a:endParaRPr lang="en-US"/>
          </a:p>
        </p:txBody>
      </p:sp>
      <p:sp>
        <p:nvSpPr>
          <p:cNvPr id="10" name="Text 8"/>
          <p:cNvSpPr/>
          <p:nvPr/>
        </p:nvSpPr>
        <p:spPr>
          <a:xfrm>
            <a:off x="1508760" y="2788920"/>
            <a:ext cx="5212080" cy="822960"/>
          </a:xfrm>
          <a:prstGeom prst="rect">
            <a:avLst/>
          </a:prstGeom>
          <a:noFill/>
          <a:ln/>
        </p:spPr>
        <p:txBody>
          <a:bodyPr wrap="square" lIns="0" tIns="0" rIns="0" bIns="0" rtlCol="0" anchor="ctr"/>
          <a:lstStyle/>
          <a:p>
            <a:pPr marL="0" indent="0">
              <a:buNone/>
            </a:pPr>
            <a:r>
              <a:rPr lang="en-US" sz="1250" dirty="0">
                <a:solidFill>
                  <a:srgbClr val="222222"/>
                </a:solidFill>
                <a:latin typeface="Calibri" pitchFamily="34" charset="0"/>
                <a:ea typeface="Calibri" pitchFamily="34" charset="-122"/>
                <a:cs typeface="Calibri" pitchFamily="34" charset="-120"/>
              </a:rPr>
              <a:t>At 91 EGP, the market is pricing more than 12% perpetual FCF growth — above Egypt's nominal GDP — while near-term free cash flow remains thin; our DCF supports a fair value of 71 EGP.</a:t>
            </a:r>
            <a:endParaRPr lang="en-US" sz="1250" dirty="0"/>
          </a:p>
        </p:txBody>
      </p:sp>
      <p:sp>
        <p:nvSpPr>
          <p:cNvPr id="11" name="Text 9"/>
          <p:cNvSpPr/>
          <p:nvPr/>
        </p:nvSpPr>
        <p:spPr>
          <a:xfrm>
            <a:off x="1508760" y="502920"/>
            <a:ext cx="4572000" cy="274320"/>
          </a:xfrm>
          <a:prstGeom prst="rect">
            <a:avLst/>
          </a:prstGeom>
          <a:noFill/>
          <a:ln/>
        </p:spPr>
        <p:txBody>
          <a:bodyPr wrap="square" lIns="0" tIns="0" rIns="0" bIns="0" rtlCol="0" anchor="ctr"/>
          <a:lstStyle/>
          <a:p>
            <a:pPr marL="0" indent="0">
              <a:buNone/>
            </a:pPr>
            <a:r>
              <a:rPr lang="en-US" sz="1200" b="1" dirty="0">
                <a:solidFill>
                  <a:srgbClr val="0066CC"/>
                </a:solidFill>
                <a:latin typeface="Calibri" pitchFamily="34" charset="0"/>
                <a:ea typeface="Calibri" pitchFamily="34" charset="-122"/>
                <a:cs typeface="Calibri" pitchFamily="34" charset="-120"/>
              </a:rPr>
              <a:t>Equity Research  |  Initiation of Coverage</a:t>
            </a:r>
            <a:endParaRPr lang="en-US" sz="1200" dirty="0"/>
          </a:p>
        </p:txBody>
      </p:sp>
      <p:sp>
        <p:nvSpPr>
          <p:cNvPr id="12" name="Text 10"/>
          <p:cNvSpPr/>
          <p:nvPr/>
        </p:nvSpPr>
        <p:spPr>
          <a:xfrm>
            <a:off x="1508760" y="4526280"/>
            <a:ext cx="2286000" cy="274320"/>
          </a:xfrm>
          <a:prstGeom prst="rect">
            <a:avLst/>
          </a:prstGeom>
          <a:noFill/>
          <a:ln/>
        </p:spPr>
        <p:txBody>
          <a:bodyPr wrap="square" lIns="0" tIns="0" rIns="0" bIns="0" rtlCol="0" anchor="ctr"/>
          <a:lstStyle/>
          <a:p>
            <a:pPr marL="0" indent="0">
              <a:buNone/>
            </a:pPr>
            <a:r>
              <a:rPr lang="en-US" sz="1050" dirty="0">
                <a:solidFill>
                  <a:srgbClr val="666666"/>
                </a:solidFill>
                <a:latin typeface="Calibri" pitchFamily="34" charset="0"/>
                <a:ea typeface="Calibri" pitchFamily="34" charset="-122"/>
                <a:cs typeface="Calibri" pitchFamily="34" charset="-120"/>
              </a:rPr>
              <a:t>June 10, 2026</a:t>
            </a:r>
            <a:endParaRPr lang="en-US" sz="1050" dirty="0"/>
          </a:p>
        </p:txBody>
      </p:sp>
      <p:sp>
        <p:nvSpPr>
          <p:cNvPr id="13" name="Text 11"/>
          <p:cNvSpPr/>
          <p:nvPr/>
        </p:nvSpPr>
        <p:spPr>
          <a:xfrm>
            <a:off x="4937760" y="4315968"/>
            <a:ext cx="3794760" cy="685800"/>
          </a:xfrm>
          <a:prstGeom prst="rect">
            <a:avLst/>
          </a:prstGeom>
          <a:noFill/>
          <a:ln/>
        </p:spPr>
        <p:txBody>
          <a:bodyPr wrap="square" lIns="0" tIns="0" rIns="0" bIns="0" rtlCol="0" anchor="ctr"/>
          <a:lstStyle/>
          <a:p>
            <a:pPr marL="0" indent="0" algn="r">
              <a:buNone/>
            </a:pPr>
            <a:r>
              <a:rPr lang="en-US" sz="1000" b="1" dirty="0">
                <a:solidFill>
                  <a:srgbClr val="222222"/>
                </a:solidFill>
                <a:latin typeface="Calibri" pitchFamily="34" charset="0"/>
                <a:ea typeface="Calibri" pitchFamily="34" charset="-122"/>
                <a:cs typeface="Calibri" pitchFamily="34" charset="-120"/>
              </a:rPr>
              <a:t>Ahmed Wael Metwally, FMVA | CFA Level I Candidate</a:t>
            </a:r>
            <a:endParaRPr lang="en-US" sz="1000" dirty="0"/>
          </a:p>
          <a:p>
            <a:pPr marL="0" indent="0" algn="r">
              <a:buNone/>
            </a:pPr>
            <a:r>
              <a:rPr lang="en-US" sz="1000" dirty="0">
                <a:solidFill>
                  <a:srgbClr val="222222"/>
                </a:solidFill>
                <a:latin typeface="Calibri" pitchFamily="34" charset="0"/>
                <a:ea typeface="Calibri" pitchFamily="34" charset="-122"/>
                <a:cs typeface="Calibri" pitchFamily="34" charset="-120"/>
              </a:rPr>
              <a:t>Financial Analyst, MCDR | Cairo, Egypt</a:t>
            </a:r>
            <a:endParaRPr lang="en-US" sz="1000" dirty="0"/>
          </a:p>
          <a:p>
            <a:pPr marL="0" indent="0" algn="r">
              <a:buNone/>
            </a:pPr>
            <a:r>
              <a:rPr lang="en-US" sz="1000" dirty="0">
                <a:solidFill>
                  <a:srgbClr val="0066CC"/>
                </a:solidFill>
                <a:latin typeface="Calibri" pitchFamily="34" charset="0"/>
                <a:ea typeface="Calibri" pitchFamily="34" charset="-122"/>
                <a:cs typeface="Calibri" pitchFamily="34" charset="-120"/>
              </a:rPr>
              <a:t>linkedin.com/in/ahmedwaelmetwally</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11480" y="164592"/>
            <a:ext cx="8321040" cy="0"/>
          </a:xfrm>
          <a:prstGeom prst="line">
            <a:avLst/>
          </a:prstGeom>
          <a:noFill/>
          <a:ln w="12700">
            <a:solidFill>
              <a:srgbClr val="00205B"/>
            </a:solidFill>
            <a:prstDash val="solid"/>
          </a:ln>
        </p:spPr>
        <p:txBody>
          <a:bodyPr/>
          <a:lstStyle/>
          <a:p>
            <a:endParaRPr lang="en-US"/>
          </a:p>
        </p:txBody>
      </p:sp>
      <p:sp>
        <p:nvSpPr>
          <p:cNvPr id="3" name="Text 1"/>
          <p:cNvSpPr/>
          <p:nvPr/>
        </p:nvSpPr>
        <p:spPr>
          <a:xfrm>
            <a:off x="411480" y="256032"/>
            <a:ext cx="6949440" cy="384048"/>
          </a:xfrm>
          <a:prstGeom prst="rect">
            <a:avLst/>
          </a:prstGeom>
          <a:noFill/>
          <a:ln/>
        </p:spPr>
        <p:txBody>
          <a:bodyPr wrap="square" lIns="0" tIns="0" rIns="0" bIns="0" rtlCol="0" anchor="ctr"/>
          <a:lstStyle/>
          <a:p>
            <a:pPr marL="0" indent="0">
              <a:buNone/>
            </a:pPr>
            <a:r>
              <a:rPr lang="en-US" sz="1700" b="1" dirty="0">
                <a:solidFill>
                  <a:srgbClr val="00205B"/>
                </a:solidFill>
                <a:latin typeface="Calibri" pitchFamily="34" charset="0"/>
                <a:ea typeface="Calibri" pitchFamily="34" charset="-122"/>
                <a:cs typeface="Calibri" pitchFamily="34" charset="-120"/>
              </a:rPr>
              <a:t>Risks to Rating and Price Target</a:t>
            </a:r>
            <a:endParaRPr lang="en-US" sz="1700" dirty="0"/>
          </a:p>
        </p:txBody>
      </p:sp>
      <p:sp>
        <p:nvSpPr>
          <p:cNvPr id="4" name="Text 2"/>
          <p:cNvSpPr/>
          <p:nvPr/>
        </p:nvSpPr>
        <p:spPr>
          <a:xfrm>
            <a:off x="8641080" y="4828032"/>
            <a:ext cx="365760" cy="228600"/>
          </a:xfrm>
          <a:prstGeom prst="rect">
            <a:avLst/>
          </a:prstGeom>
          <a:noFill/>
          <a:ln/>
        </p:spPr>
        <p:txBody>
          <a:bodyPr wrap="square" lIns="0" tIns="0" rIns="0" bIns="0" rtlCol="0" anchor="ctr"/>
          <a:lstStyle/>
          <a:p>
            <a:pPr marL="0" indent="0" algn="r">
              <a:buNone/>
            </a:pPr>
            <a:r>
              <a:rPr lang="en-US" sz="900" dirty="0">
                <a:solidFill>
                  <a:srgbClr val="999999"/>
                </a:solidFill>
                <a:latin typeface="Calibri" pitchFamily="34" charset="0"/>
                <a:ea typeface="Calibri" pitchFamily="34" charset="-122"/>
                <a:cs typeface="Calibri" pitchFamily="34" charset="-120"/>
              </a:rPr>
              <a:t>10</a:t>
            </a:r>
            <a:endParaRPr lang="en-US" sz="900" dirty="0"/>
          </a:p>
        </p:txBody>
      </p:sp>
      <p:sp>
        <p:nvSpPr>
          <p:cNvPr id="5" name="Shape 3"/>
          <p:cNvSpPr/>
          <p:nvPr/>
        </p:nvSpPr>
        <p:spPr>
          <a:xfrm>
            <a:off x="411480" y="777240"/>
            <a:ext cx="4023360" cy="365760"/>
          </a:xfrm>
          <a:prstGeom prst="rect">
            <a:avLst/>
          </a:prstGeom>
          <a:solidFill>
            <a:srgbClr val="00205B"/>
          </a:solidFill>
          <a:ln/>
        </p:spPr>
        <p:txBody>
          <a:bodyPr/>
          <a:lstStyle/>
          <a:p>
            <a:endParaRPr lang="en-US"/>
          </a:p>
        </p:txBody>
      </p:sp>
      <p:sp>
        <p:nvSpPr>
          <p:cNvPr id="6" name="Text 4"/>
          <p:cNvSpPr/>
          <p:nvPr/>
        </p:nvSpPr>
        <p:spPr>
          <a:xfrm>
            <a:off x="411480" y="777240"/>
            <a:ext cx="4023360" cy="36576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Downside Risks</a:t>
            </a:r>
            <a:endParaRPr lang="en-US" sz="1200" dirty="0"/>
          </a:p>
        </p:txBody>
      </p:sp>
      <p:sp>
        <p:nvSpPr>
          <p:cNvPr id="7" name="Text 5"/>
          <p:cNvSpPr/>
          <p:nvPr/>
        </p:nvSpPr>
        <p:spPr>
          <a:xfrm>
            <a:off x="411480" y="1234440"/>
            <a:ext cx="4023360" cy="3383280"/>
          </a:xfrm>
          <a:prstGeom prst="rect">
            <a:avLst/>
          </a:prstGeom>
          <a:noFill/>
          <a:ln/>
        </p:spPr>
        <p:txBody>
          <a:bodyPr wrap="square" lIns="0" tIns="0" rIns="0" bIns="0" rtlCol="0" anchor="ctr"/>
          <a:lstStyle/>
          <a:p>
            <a:pPr marL="0" indent="0">
              <a:spcAft>
                <a:spcPts val="800"/>
              </a:spcAft>
              <a:buNone/>
            </a:pPr>
            <a:r>
              <a:rPr lang="en-US" sz="980" b="1" dirty="0">
                <a:solidFill>
                  <a:srgbClr val="222222"/>
                </a:solidFill>
                <a:latin typeface="Calibri" pitchFamily="34" charset="0"/>
                <a:ea typeface="Calibri" pitchFamily="34" charset="-122"/>
                <a:cs typeface="Calibri" pitchFamily="34" charset="-120"/>
              </a:rPr>
              <a:t>Copper &amp; commodity exposure. </a:t>
            </a:r>
            <a:r>
              <a:rPr lang="en-US" sz="980" dirty="0">
                <a:solidFill>
                  <a:srgbClr val="222222"/>
                </a:solidFill>
                <a:latin typeface="Calibri" pitchFamily="34" charset="0"/>
                <a:ea typeface="Calibri" pitchFamily="34" charset="-122"/>
                <a:cs typeface="Calibri" pitchFamily="34" charset="-120"/>
              </a:rPr>
              <a:t>Cable margins pass copper through with a lag; a sharp rally compresses the 15.0% gross margin we model.</a:t>
            </a:r>
            <a:endParaRPr lang="en-US" sz="980" dirty="0"/>
          </a:p>
          <a:p>
            <a:pPr marL="0" indent="0">
              <a:spcAft>
                <a:spcPts val="800"/>
              </a:spcAft>
              <a:buNone/>
            </a:pPr>
            <a:r>
              <a:rPr lang="en-US" sz="980" b="1" dirty="0">
                <a:solidFill>
                  <a:srgbClr val="222222"/>
                </a:solidFill>
                <a:latin typeface="Calibri" pitchFamily="34" charset="0"/>
                <a:ea typeface="Calibri" pitchFamily="34" charset="-122"/>
                <a:cs typeface="Calibri" pitchFamily="34" charset="-120"/>
              </a:rPr>
              <a:t>EGP depreciation. </a:t>
            </a:r>
            <a:r>
              <a:rPr lang="en-US" sz="980" dirty="0">
                <a:solidFill>
                  <a:srgbClr val="222222"/>
                </a:solidFill>
                <a:latin typeface="Calibri" pitchFamily="34" charset="0"/>
                <a:ea typeface="Calibri" pitchFamily="34" charset="-122"/>
                <a:cs typeface="Calibri" pitchFamily="34" charset="-120"/>
              </a:rPr>
              <a:t>A weaker pound inflates the EPC cost base and FX-denominated finance costs faster than contract repricing.</a:t>
            </a:r>
            <a:endParaRPr lang="en-US" sz="980" dirty="0"/>
          </a:p>
          <a:p>
            <a:pPr marL="0" indent="0">
              <a:spcAft>
                <a:spcPts val="800"/>
              </a:spcAft>
              <a:buNone/>
            </a:pPr>
            <a:r>
              <a:rPr lang="en-US" sz="980" b="1" dirty="0">
                <a:solidFill>
                  <a:srgbClr val="222222"/>
                </a:solidFill>
                <a:latin typeface="Calibri" pitchFamily="34" charset="0"/>
                <a:ea typeface="Calibri" pitchFamily="34" charset="-122"/>
                <a:cs typeface="Calibri" pitchFamily="34" charset="-120"/>
              </a:rPr>
              <a:t>Execution &amp; backlog conversion. </a:t>
            </a:r>
            <a:r>
              <a:rPr lang="en-US" sz="980" dirty="0">
                <a:solidFill>
                  <a:srgbClr val="222222"/>
                </a:solidFill>
                <a:latin typeface="Calibri" pitchFamily="34" charset="0"/>
                <a:ea typeface="Calibri" pitchFamily="34" charset="-122"/>
                <a:cs typeface="Calibri" pitchFamily="34" charset="-120"/>
              </a:rPr>
              <a:t>Constructions revenue (+30% FY26E) depends on timely project delivery; slippage hits both growth and advances-funded liquidity.</a:t>
            </a:r>
            <a:endParaRPr lang="en-US" sz="980" dirty="0"/>
          </a:p>
          <a:p>
            <a:pPr marL="0" indent="0">
              <a:spcAft>
                <a:spcPts val="800"/>
              </a:spcAft>
              <a:buNone/>
            </a:pPr>
            <a:r>
              <a:rPr lang="en-US" sz="980" b="1" dirty="0">
                <a:solidFill>
                  <a:srgbClr val="222222"/>
                </a:solidFill>
                <a:latin typeface="Calibri" pitchFamily="34" charset="0"/>
                <a:ea typeface="Calibri" pitchFamily="34" charset="-122"/>
                <a:cs typeface="Calibri" pitchFamily="34" charset="-120"/>
              </a:rPr>
              <a:t>Rates stay higher for longer. </a:t>
            </a:r>
            <a:r>
              <a:rPr lang="en-US" sz="980" dirty="0">
                <a:solidFill>
                  <a:srgbClr val="222222"/>
                </a:solidFill>
                <a:latin typeface="Calibri" pitchFamily="34" charset="0"/>
                <a:ea typeface="Calibri" pitchFamily="34" charset="-122"/>
                <a:cs typeface="Calibri" pitchFamily="34" charset="-120"/>
              </a:rPr>
              <a:t>Our 20.0% WACC assumes the easing cycle holds; +100bps cuts fair value to ~67 EGP.</a:t>
            </a:r>
            <a:endParaRPr lang="en-US" sz="980" dirty="0"/>
          </a:p>
          <a:p>
            <a:pPr marL="0" indent="0">
              <a:spcAft>
                <a:spcPts val="800"/>
              </a:spcAft>
              <a:buNone/>
            </a:pPr>
            <a:r>
              <a:rPr lang="en-US" sz="980" b="1" dirty="0">
                <a:solidFill>
                  <a:srgbClr val="222222"/>
                </a:solidFill>
                <a:latin typeface="Calibri" pitchFamily="34" charset="0"/>
                <a:ea typeface="Calibri" pitchFamily="34" charset="-122"/>
                <a:cs typeface="Calibri" pitchFamily="34" charset="-120"/>
              </a:rPr>
              <a:t>Working-capital intensity. </a:t>
            </a:r>
            <a:r>
              <a:rPr lang="en-US" sz="980" dirty="0">
                <a:solidFill>
                  <a:srgbClr val="222222"/>
                </a:solidFill>
                <a:latin typeface="Calibri" pitchFamily="34" charset="0"/>
                <a:ea typeface="Calibri" pitchFamily="34" charset="-122"/>
                <a:cs typeface="Calibri" pitchFamily="34" charset="-120"/>
              </a:rPr>
              <a:t>NWC at 17% of revenue consumes EGP 9–10 bn annually; faster growth deepens the cash drag.</a:t>
            </a:r>
            <a:endParaRPr lang="en-US" sz="980" dirty="0"/>
          </a:p>
        </p:txBody>
      </p:sp>
      <p:sp>
        <p:nvSpPr>
          <p:cNvPr id="8" name="Shape 6"/>
          <p:cNvSpPr/>
          <p:nvPr/>
        </p:nvSpPr>
        <p:spPr>
          <a:xfrm>
            <a:off x="4709160" y="777240"/>
            <a:ext cx="4023360" cy="365760"/>
          </a:xfrm>
          <a:prstGeom prst="rect">
            <a:avLst/>
          </a:prstGeom>
          <a:solidFill>
            <a:srgbClr val="00205B"/>
          </a:solidFill>
          <a:ln/>
        </p:spPr>
        <p:txBody>
          <a:bodyPr/>
          <a:lstStyle/>
          <a:p>
            <a:endParaRPr lang="en-US"/>
          </a:p>
        </p:txBody>
      </p:sp>
      <p:sp>
        <p:nvSpPr>
          <p:cNvPr id="9" name="Text 7"/>
          <p:cNvSpPr/>
          <p:nvPr/>
        </p:nvSpPr>
        <p:spPr>
          <a:xfrm>
            <a:off x="4709160" y="777240"/>
            <a:ext cx="4023360" cy="365760"/>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Upside Risks</a:t>
            </a:r>
            <a:endParaRPr lang="en-US" sz="1200" dirty="0"/>
          </a:p>
        </p:txBody>
      </p:sp>
      <p:sp>
        <p:nvSpPr>
          <p:cNvPr id="10" name="Text 8"/>
          <p:cNvSpPr/>
          <p:nvPr/>
        </p:nvSpPr>
        <p:spPr>
          <a:xfrm>
            <a:off x="4709160" y="1234440"/>
            <a:ext cx="4023360" cy="3383280"/>
          </a:xfrm>
          <a:prstGeom prst="rect">
            <a:avLst/>
          </a:prstGeom>
          <a:noFill/>
          <a:ln/>
        </p:spPr>
        <p:txBody>
          <a:bodyPr wrap="square" lIns="0" tIns="0" rIns="0" bIns="0" rtlCol="0" anchor="ctr"/>
          <a:lstStyle/>
          <a:p>
            <a:pPr marL="0" indent="0">
              <a:spcAft>
                <a:spcPts val="800"/>
              </a:spcAft>
              <a:buNone/>
            </a:pPr>
            <a:r>
              <a:rPr lang="en-US" sz="980" b="1" dirty="0">
                <a:solidFill>
                  <a:srgbClr val="222222"/>
                </a:solidFill>
                <a:latin typeface="Calibri" pitchFamily="34" charset="0"/>
                <a:ea typeface="Calibri" pitchFamily="34" charset="-122"/>
                <a:cs typeface="Calibri" pitchFamily="34" charset="-120"/>
              </a:rPr>
              <a:t>Backlog acceleration. </a:t>
            </a:r>
            <a:r>
              <a:rPr lang="en-US" sz="980" dirty="0">
                <a:solidFill>
                  <a:srgbClr val="222222"/>
                </a:solidFill>
                <a:latin typeface="Calibri" pitchFamily="34" charset="0"/>
                <a:ea typeface="Calibri" pitchFamily="34" charset="-122"/>
                <a:cs typeface="Calibri" pitchFamily="34" charset="-120"/>
              </a:rPr>
              <a:t>New international EPC awards above our +30%/+22% path would lift estimates and bring the FCF inflection forward.</a:t>
            </a:r>
            <a:endParaRPr lang="en-US" sz="980" dirty="0"/>
          </a:p>
          <a:p>
            <a:pPr marL="0" indent="0">
              <a:spcAft>
                <a:spcPts val="800"/>
              </a:spcAft>
              <a:buNone/>
            </a:pPr>
            <a:r>
              <a:rPr lang="en-US" sz="980" b="1" dirty="0">
                <a:solidFill>
                  <a:srgbClr val="222222"/>
                </a:solidFill>
                <a:latin typeface="Calibri" pitchFamily="34" charset="0"/>
                <a:ea typeface="Calibri" pitchFamily="34" charset="-122"/>
                <a:cs typeface="Calibri" pitchFamily="34" charset="-120"/>
              </a:rPr>
              <a:t>FX tailwind on exports. </a:t>
            </a:r>
            <a:r>
              <a:rPr lang="en-US" sz="980" dirty="0">
                <a:solidFill>
                  <a:srgbClr val="222222"/>
                </a:solidFill>
                <a:latin typeface="Calibri" pitchFamily="34" charset="0"/>
                <a:ea typeface="Calibri" pitchFamily="34" charset="-122"/>
                <a:cs typeface="Calibri" pitchFamily="34" charset="-120"/>
              </a:rPr>
              <a:t>USD-denominated cable revenue gains translation value on EGP weakness, partially hedging the cost risk.</a:t>
            </a:r>
            <a:endParaRPr lang="en-US" sz="980" dirty="0"/>
          </a:p>
          <a:p>
            <a:pPr marL="0" indent="0">
              <a:spcAft>
                <a:spcPts val="800"/>
              </a:spcAft>
              <a:buNone/>
            </a:pPr>
            <a:r>
              <a:rPr lang="en-US" sz="980" b="1" dirty="0">
                <a:solidFill>
                  <a:srgbClr val="222222"/>
                </a:solidFill>
                <a:latin typeface="Calibri" pitchFamily="34" charset="0"/>
                <a:ea typeface="Calibri" pitchFamily="34" charset="-122"/>
                <a:cs typeface="Calibri" pitchFamily="34" charset="-120"/>
              </a:rPr>
              <a:t>Faster CBE easing. </a:t>
            </a:r>
            <a:r>
              <a:rPr lang="en-US" sz="980" dirty="0">
                <a:solidFill>
                  <a:srgbClr val="222222"/>
                </a:solidFill>
                <a:latin typeface="Calibri" pitchFamily="34" charset="0"/>
                <a:ea typeface="Calibri" pitchFamily="34" charset="-122"/>
                <a:cs typeface="Calibri" pitchFamily="34" charset="-120"/>
              </a:rPr>
              <a:t>−100bps on WACC lifts our fair value to ~76 EGP; a lower EGP risk-free rate is the single largest swing factor.</a:t>
            </a:r>
            <a:endParaRPr lang="en-US" sz="980" dirty="0"/>
          </a:p>
          <a:p>
            <a:pPr marL="0" indent="0">
              <a:spcAft>
                <a:spcPts val="800"/>
              </a:spcAft>
              <a:buNone/>
            </a:pPr>
            <a:r>
              <a:rPr lang="en-US" sz="980" b="1" dirty="0">
                <a:solidFill>
                  <a:srgbClr val="222222"/>
                </a:solidFill>
                <a:latin typeface="Calibri" pitchFamily="34" charset="0"/>
                <a:ea typeface="Calibri" pitchFamily="34" charset="-122"/>
                <a:cs typeface="Calibri" pitchFamily="34" charset="-120"/>
              </a:rPr>
              <a:t>Margin recovery. </a:t>
            </a:r>
            <a:r>
              <a:rPr lang="en-US" sz="980" dirty="0">
                <a:solidFill>
                  <a:srgbClr val="222222"/>
                </a:solidFill>
                <a:latin typeface="Calibri" pitchFamily="34" charset="0"/>
                <a:ea typeface="Calibri" pitchFamily="34" charset="-122"/>
                <a:cs typeface="Calibri" pitchFamily="34" charset="-120"/>
              </a:rPr>
              <a:t>Operating leverage above our flat 15.0% gross-margin assumption adds roughly 4–5 EGP per 50bps.</a:t>
            </a:r>
            <a:endParaRPr lang="en-US" sz="980" dirty="0"/>
          </a:p>
          <a:p>
            <a:pPr marL="0" indent="0">
              <a:spcAft>
                <a:spcPts val="800"/>
              </a:spcAft>
              <a:buNone/>
            </a:pPr>
            <a:r>
              <a:rPr lang="en-US" sz="980" b="1" dirty="0">
                <a:solidFill>
                  <a:srgbClr val="222222"/>
                </a:solidFill>
                <a:latin typeface="Calibri" pitchFamily="34" charset="0"/>
                <a:ea typeface="Calibri" pitchFamily="34" charset="-122"/>
                <a:cs typeface="Calibri" pitchFamily="34" charset="-120"/>
              </a:rPr>
              <a:t>JV monetization. </a:t>
            </a:r>
            <a:r>
              <a:rPr lang="en-US" sz="980" dirty="0">
                <a:solidFill>
                  <a:srgbClr val="222222"/>
                </a:solidFill>
                <a:latin typeface="Calibri" pitchFamily="34" charset="0"/>
                <a:ea typeface="Calibri" pitchFamily="34" charset="-122"/>
                <a:cs typeface="Calibri" pitchFamily="34" charset="-120"/>
              </a:rPr>
              <a:t>Qatar/KSA associates (EGP 6.8 bn carrying value) returned a 24% ROE in FY25A; higher dividends add direct cash.</a:t>
            </a:r>
            <a:endParaRPr lang="en-US" sz="98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11480" y="164592"/>
            <a:ext cx="8321040" cy="0"/>
          </a:xfrm>
          <a:prstGeom prst="line">
            <a:avLst/>
          </a:prstGeom>
          <a:noFill/>
          <a:ln w="12700">
            <a:solidFill>
              <a:srgbClr val="00205B"/>
            </a:solidFill>
            <a:prstDash val="solid"/>
          </a:ln>
        </p:spPr>
        <p:txBody>
          <a:bodyPr/>
          <a:lstStyle/>
          <a:p>
            <a:endParaRPr lang="en-US"/>
          </a:p>
        </p:txBody>
      </p:sp>
      <p:sp>
        <p:nvSpPr>
          <p:cNvPr id="3" name="Text 1"/>
          <p:cNvSpPr/>
          <p:nvPr/>
        </p:nvSpPr>
        <p:spPr>
          <a:xfrm>
            <a:off x="411480" y="256032"/>
            <a:ext cx="6949440" cy="384048"/>
          </a:xfrm>
          <a:prstGeom prst="rect">
            <a:avLst/>
          </a:prstGeom>
          <a:noFill/>
          <a:ln/>
        </p:spPr>
        <p:txBody>
          <a:bodyPr wrap="square" lIns="0" tIns="0" rIns="0" bIns="0" rtlCol="0" anchor="ctr"/>
          <a:lstStyle/>
          <a:p>
            <a:pPr marL="0" indent="0">
              <a:buNone/>
            </a:pPr>
            <a:r>
              <a:rPr lang="en-US" sz="1700" b="1" dirty="0">
                <a:solidFill>
                  <a:srgbClr val="00205B"/>
                </a:solidFill>
                <a:latin typeface="Calibri" pitchFamily="34" charset="0"/>
                <a:ea typeface="Calibri" pitchFamily="34" charset="-122"/>
                <a:cs typeface="Calibri" pitchFamily="34" charset="-120"/>
              </a:rPr>
              <a:t>Financial Summary (EGP millions, except per-share data)</a:t>
            </a:r>
            <a:endParaRPr lang="en-US" sz="1700" dirty="0"/>
          </a:p>
        </p:txBody>
      </p:sp>
      <p:sp>
        <p:nvSpPr>
          <p:cNvPr id="4" name="Text 2"/>
          <p:cNvSpPr/>
          <p:nvPr/>
        </p:nvSpPr>
        <p:spPr>
          <a:xfrm>
            <a:off x="411480" y="603504"/>
            <a:ext cx="7680960" cy="237744"/>
          </a:xfrm>
          <a:prstGeom prst="rect">
            <a:avLst/>
          </a:prstGeom>
          <a:noFill/>
          <a:ln/>
        </p:spPr>
        <p:txBody>
          <a:bodyPr wrap="square" lIns="0" tIns="0" rIns="0" bIns="0" rtlCol="0" anchor="ctr"/>
          <a:lstStyle/>
          <a:p>
            <a:pPr marL="0" indent="0">
              <a:buNone/>
            </a:pPr>
            <a:r>
              <a:rPr lang="en-US" sz="1050" i="1" dirty="0">
                <a:solidFill>
                  <a:srgbClr val="666666"/>
                </a:solidFill>
                <a:latin typeface="Calibri" pitchFamily="34" charset="0"/>
                <a:ea typeface="Calibri" pitchFamily="34" charset="-122"/>
                <a:cs typeface="Calibri" pitchFamily="34" charset="-120"/>
              </a:rPr>
              <a:t>Fiscal year ends December 31.</a:t>
            </a:r>
            <a:endParaRPr lang="en-US" sz="1050" dirty="0"/>
          </a:p>
        </p:txBody>
      </p:sp>
      <p:sp>
        <p:nvSpPr>
          <p:cNvPr id="5" name="Text 3"/>
          <p:cNvSpPr/>
          <p:nvPr/>
        </p:nvSpPr>
        <p:spPr>
          <a:xfrm>
            <a:off x="8641080" y="4828032"/>
            <a:ext cx="365760" cy="228600"/>
          </a:xfrm>
          <a:prstGeom prst="rect">
            <a:avLst/>
          </a:prstGeom>
          <a:noFill/>
          <a:ln/>
        </p:spPr>
        <p:txBody>
          <a:bodyPr wrap="square" lIns="0" tIns="0" rIns="0" bIns="0" rtlCol="0" anchor="ctr"/>
          <a:lstStyle/>
          <a:p>
            <a:pPr marL="0" indent="0" algn="r">
              <a:buNone/>
            </a:pPr>
            <a:r>
              <a:rPr lang="en-US" sz="900" dirty="0">
                <a:solidFill>
                  <a:srgbClr val="999999"/>
                </a:solidFill>
                <a:latin typeface="Calibri" pitchFamily="34" charset="0"/>
                <a:ea typeface="Calibri" pitchFamily="34" charset="-122"/>
                <a:cs typeface="Calibri" pitchFamily="34" charset="-120"/>
              </a:rPr>
              <a:t>11</a:t>
            </a:r>
            <a:endParaRPr lang="en-US" sz="900" dirty="0"/>
          </a:p>
        </p:txBody>
      </p:sp>
      <p:graphicFrame>
        <p:nvGraphicFramePr>
          <p:cNvPr id="12" name="Table 0"/>
          <p:cNvGraphicFramePr>
            <a:graphicFrameLocks noGrp="1"/>
          </p:cNvGraphicFramePr>
          <p:nvPr>
            <p:extLst>
              <p:ext uri="{D42A27DB-BD31-4B8C-83A1-F6EECF244321}">
                <p14:modId xmlns:p14="http://schemas.microsoft.com/office/powerpoint/2010/main" val="1579011935"/>
              </p:ext>
            </p:extLst>
          </p:nvPr>
        </p:nvGraphicFramePr>
        <p:xfrm>
          <a:off x="411480" y="914400"/>
          <a:ext cx="8321040" cy="3066288"/>
        </p:xfrm>
        <a:graphic>
          <a:graphicData uri="http://schemas.openxmlformats.org/drawingml/2006/table">
            <a:tbl>
              <a:tblPr/>
              <a:tblGrid>
                <a:gridCol w="1444752">
                  <a:extLst>
                    <a:ext uri="{9D8B030D-6E8A-4147-A177-3AD203B41FA5}">
                      <a16:colId xmlns:a16="http://schemas.microsoft.com/office/drawing/2014/main" val="20000"/>
                    </a:ext>
                  </a:extLst>
                </a:gridCol>
                <a:gridCol w="859536">
                  <a:extLst>
                    <a:ext uri="{9D8B030D-6E8A-4147-A177-3AD203B41FA5}">
                      <a16:colId xmlns:a16="http://schemas.microsoft.com/office/drawing/2014/main" val="20001"/>
                    </a:ext>
                  </a:extLst>
                </a:gridCol>
                <a:gridCol w="859536">
                  <a:extLst>
                    <a:ext uri="{9D8B030D-6E8A-4147-A177-3AD203B41FA5}">
                      <a16:colId xmlns:a16="http://schemas.microsoft.com/office/drawing/2014/main" val="20002"/>
                    </a:ext>
                  </a:extLst>
                </a:gridCol>
                <a:gridCol w="859536">
                  <a:extLst>
                    <a:ext uri="{9D8B030D-6E8A-4147-A177-3AD203B41FA5}">
                      <a16:colId xmlns:a16="http://schemas.microsoft.com/office/drawing/2014/main" val="20003"/>
                    </a:ext>
                  </a:extLst>
                </a:gridCol>
                <a:gridCol w="859536">
                  <a:extLst>
                    <a:ext uri="{9D8B030D-6E8A-4147-A177-3AD203B41FA5}">
                      <a16:colId xmlns:a16="http://schemas.microsoft.com/office/drawing/2014/main" val="20004"/>
                    </a:ext>
                  </a:extLst>
                </a:gridCol>
                <a:gridCol w="859536">
                  <a:extLst>
                    <a:ext uri="{9D8B030D-6E8A-4147-A177-3AD203B41FA5}">
                      <a16:colId xmlns:a16="http://schemas.microsoft.com/office/drawing/2014/main" val="20005"/>
                    </a:ext>
                  </a:extLst>
                </a:gridCol>
                <a:gridCol w="859536">
                  <a:extLst>
                    <a:ext uri="{9D8B030D-6E8A-4147-A177-3AD203B41FA5}">
                      <a16:colId xmlns:a16="http://schemas.microsoft.com/office/drawing/2014/main" val="20006"/>
                    </a:ext>
                  </a:extLst>
                </a:gridCol>
                <a:gridCol w="859536">
                  <a:extLst>
                    <a:ext uri="{9D8B030D-6E8A-4147-A177-3AD203B41FA5}">
                      <a16:colId xmlns:a16="http://schemas.microsoft.com/office/drawing/2014/main" val="20007"/>
                    </a:ext>
                  </a:extLst>
                </a:gridCol>
                <a:gridCol w="859536">
                  <a:extLst>
                    <a:ext uri="{9D8B030D-6E8A-4147-A177-3AD203B41FA5}">
                      <a16:colId xmlns:a16="http://schemas.microsoft.com/office/drawing/2014/main" val="20008"/>
                    </a:ext>
                  </a:extLst>
                </a:gridCol>
              </a:tblGrid>
              <a:tr h="132588">
                <a:tc>
                  <a:txBody>
                    <a:bodyPr/>
                    <a:lstStyle/>
                    <a:p>
                      <a:pPr marL="0" indent="0" algn="ctr">
                        <a:buNone/>
                      </a:pP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720" b="1" dirty="0">
                          <a:solidFill>
                            <a:srgbClr val="FFFFFF"/>
                          </a:solidFill>
                          <a:latin typeface="Calibri" pitchFamily="34" charset="0"/>
                          <a:ea typeface="Calibri" pitchFamily="34" charset="-122"/>
                          <a:cs typeface="Calibri" pitchFamily="34" charset="-120"/>
                        </a:rPr>
                        <a:t>FY23A</a:t>
                      </a:r>
                      <a:endParaRPr lang="en-US" sz="720" dirty="0">
                        <a:latin typeface="Calibri" charset="0"/>
                        <a:ea typeface="Calibri" charset="0"/>
                        <a:cs typeface="Calibri" charset="0"/>
                      </a:endParaRPr>
                    </a:p>
                  </a:txBody>
                  <a:tcPr marL="12700" marR="12700" marT="12700" marB="12700">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720" b="1" dirty="0">
                          <a:solidFill>
                            <a:srgbClr val="FFFFFF"/>
                          </a:solidFill>
                          <a:latin typeface="Calibri" pitchFamily="34" charset="0"/>
                          <a:ea typeface="Calibri" pitchFamily="34" charset="-122"/>
                          <a:cs typeface="Calibri" pitchFamily="34" charset="-120"/>
                        </a:rPr>
                        <a:t>FY24A</a:t>
                      </a:r>
                      <a:endParaRPr lang="en-US" sz="720" dirty="0">
                        <a:latin typeface="Calibri" charset="0"/>
                        <a:ea typeface="Calibri" charset="0"/>
                        <a:cs typeface="Calibri" charset="0"/>
                      </a:endParaRPr>
                    </a:p>
                  </a:txBody>
                  <a:tcPr marL="12700" marR="12700" marT="12700" marB="12700">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720" b="1" dirty="0">
                          <a:solidFill>
                            <a:srgbClr val="FFFFFF"/>
                          </a:solidFill>
                          <a:latin typeface="Calibri" pitchFamily="34" charset="0"/>
                          <a:ea typeface="Calibri" pitchFamily="34" charset="-122"/>
                          <a:cs typeface="Calibri" pitchFamily="34" charset="-120"/>
                        </a:rPr>
                        <a:t>FY25A</a:t>
                      </a:r>
                      <a:endParaRPr lang="en-US" sz="720" dirty="0">
                        <a:latin typeface="Calibri" charset="0"/>
                        <a:ea typeface="Calibri" charset="0"/>
                        <a:cs typeface="Calibri" charset="0"/>
                      </a:endParaRPr>
                    </a:p>
                  </a:txBody>
                  <a:tcPr marL="12700" marR="12700" marT="12700" marB="12700">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720" b="1" dirty="0">
                          <a:solidFill>
                            <a:srgbClr val="FFFFFF"/>
                          </a:solidFill>
                          <a:latin typeface="Calibri" pitchFamily="34" charset="0"/>
                          <a:ea typeface="Calibri" pitchFamily="34" charset="-122"/>
                          <a:cs typeface="Calibri" pitchFamily="34" charset="-120"/>
                        </a:rPr>
                        <a:t>FY26E</a:t>
                      </a:r>
                      <a:endParaRPr lang="en-US" sz="720" dirty="0">
                        <a:latin typeface="Calibri" charset="0"/>
                        <a:ea typeface="Calibri" charset="0"/>
                        <a:cs typeface="Calibri" charset="0"/>
                      </a:endParaRPr>
                    </a:p>
                  </a:txBody>
                  <a:tcPr marL="12700" marR="12700" marT="12700" marB="12700">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3A5A8C"/>
                    </a:solidFill>
                  </a:tcPr>
                </a:tc>
                <a:tc>
                  <a:txBody>
                    <a:bodyPr/>
                    <a:lstStyle/>
                    <a:p>
                      <a:pPr marL="0" indent="0" algn="ctr">
                        <a:buNone/>
                      </a:pPr>
                      <a:r>
                        <a:rPr lang="en-US" sz="720" b="1" dirty="0">
                          <a:solidFill>
                            <a:srgbClr val="FFFFFF"/>
                          </a:solidFill>
                          <a:latin typeface="Calibri" pitchFamily="34" charset="0"/>
                          <a:ea typeface="Calibri" pitchFamily="34" charset="-122"/>
                          <a:cs typeface="Calibri" pitchFamily="34" charset="-120"/>
                        </a:rPr>
                        <a:t>FY27E</a:t>
                      </a:r>
                      <a:endParaRPr lang="en-US" sz="720" dirty="0">
                        <a:latin typeface="Calibri" charset="0"/>
                        <a:ea typeface="Calibri" charset="0"/>
                        <a:cs typeface="Calibri" charset="0"/>
                      </a:endParaRPr>
                    </a:p>
                  </a:txBody>
                  <a:tcPr marL="12700" marR="12700" marT="12700" marB="12700">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3A5A8C"/>
                    </a:solidFill>
                  </a:tcPr>
                </a:tc>
                <a:tc>
                  <a:txBody>
                    <a:bodyPr/>
                    <a:lstStyle/>
                    <a:p>
                      <a:pPr marL="0" indent="0" algn="ctr">
                        <a:buNone/>
                      </a:pPr>
                      <a:r>
                        <a:rPr lang="en-US" sz="720" b="1" dirty="0">
                          <a:solidFill>
                            <a:srgbClr val="FFFFFF"/>
                          </a:solidFill>
                          <a:latin typeface="Calibri" pitchFamily="34" charset="0"/>
                          <a:ea typeface="Calibri" pitchFamily="34" charset="-122"/>
                          <a:cs typeface="Calibri" pitchFamily="34" charset="-120"/>
                        </a:rPr>
                        <a:t>FY28E</a:t>
                      </a:r>
                      <a:endParaRPr lang="en-US" sz="720" dirty="0">
                        <a:latin typeface="Calibri" charset="0"/>
                        <a:ea typeface="Calibri" charset="0"/>
                        <a:cs typeface="Calibri" charset="0"/>
                      </a:endParaRPr>
                    </a:p>
                  </a:txBody>
                  <a:tcPr marL="12700" marR="12700" marT="12700" marB="12700">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3A5A8C"/>
                    </a:solidFill>
                  </a:tcPr>
                </a:tc>
                <a:tc>
                  <a:txBody>
                    <a:bodyPr/>
                    <a:lstStyle/>
                    <a:p>
                      <a:pPr marL="0" indent="0" algn="ctr">
                        <a:buNone/>
                      </a:pPr>
                      <a:r>
                        <a:rPr lang="en-US" sz="720" b="1" dirty="0">
                          <a:solidFill>
                            <a:srgbClr val="FFFFFF"/>
                          </a:solidFill>
                          <a:latin typeface="Calibri" pitchFamily="34" charset="0"/>
                          <a:ea typeface="Calibri" pitchFamily="34" charset="-122"/>
                          <a:cs typeface="Calibri" pitchFamily="34" charset="-120"/>
                        </a:rPr>
                        <a:t>FY29E</a:t>
                      </a:r>
                      <a:endParaRPr lang="en-US" sz="720" dirty="0">
                        <a:latin typeface="Calibri" charset="0"/>
                        <a:ea typeface="Calibri" charset="0"/>
                        <a:cs typeface="Calibri" charset="0"/>
                      </a:endParaRPr>
                    </a:p>
                  </a:txBody>
                  <a:tcPr marL="12700" marR="12700" marT="12700" marB="12700">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3A5A8C"/>
                    </a:solidFill>
                  </a:tcPr>
                </a:tc>
                <a:tc>
                  <a:txBody>
                    <a:bodyPr/>
                    <a:lstStyle/>
                    <a:p>
                      <a:pPr marL="0" indent="0" algn="ctr">
                        <a:buNone/>
                      </a:pPr>
                      <a:r>
                        <a:rPr lang="en-US" sz="720" b="1" dirty="0">
                          <a:solidFill>
                            <a:srgbClr val="FFFFFF"/>
                          </a:solidFill>
                          <a:latin typeface="Calibri" pitchFamily="34" charset="0"/>
                          <a:ea typeface="Calibri" pitchFamily="34" charset="-122"/>
                          <a:cs typeface="Calibri" pitchFamily="34" charset="-120"/>
                        </a:rPr>
                        <a:t>FY30E</a:t>
                      </a:r>
                      <a:endParaRPr lang="en-US" sz="720" dirty="0">
                        <a:latin typeface="Calibri" charset="0"/>
                        <a:ea typeface="Calibri" charset="0"/>
                        <a:cs typeface="Calibri" charset="0"/>
                      </a:endParaRPr>
                    </a:p>
                  </a:txBody>
                  <a:tcPr marL="12700" marR="12700" marT="12700" marB="12700">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3A5A8C"/>
                    </a:solidFill>
                  </a:tcPr>
                </a:tc>
                <a:extLst>
                  <a:ext uri="{0D108BD9-81ED-4DB2-BD59-A6C34878D82A}">
                    <a16:rowId xmlns:a16="http://schemas.microsoft.com/office/drawing/2014/main" val="10000"/>
                  </a:ext>
                </a:extLst>
              </a:tr>
              <a:tr h="132588">
                <a:tc gridSpan="9">
                  <a:txBody>
                    <a:bodyPr/>
                    <a:lstStyle/>
                    <a:p>
                      <a:pPr marL="0" indent="0" algn="l">
                        <a:buNone/>
                      </a:pPr>
                      <a:r>
                        <a:rPr lang="en-US" sz="720" b="1" dirty="0">
                          <a:solidFill>
                            <a:srgbClr val="00205B"/>
                          </a:solidFill>
                          <a:latin typeface="Calibri" pitchFamily="34" charset="0"/>
                          <a:ea typeface="Calibri" pitchFamily="34" charset="-122"/>
                          <a:cs typeface="Calibri" pitchFamily="34" charset="-120"/>
                        </a:rPr>
                        <a:t>INCOME STATEMENT</a:t>
                      </a:r>
                      <a:endParaRPr lang="en-US" sz="720" dirty="0">
                        <a:latin typeface="Calibri" charset="0"/>
                        <a:ea typeface="Calibri" charset="0"/>
                        <a:cs typeface="Calibri" charset="0"/>
                      </a:endParaRPr>
                    </a:p>
                  </a:txBody>
                  <a:tcPr marL="12700" marR="12700" marT="12700" marB="12700">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D9DEE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132588">
                <a:tc>
                  <a:txBody>
                    <a:bodyPr/>
                    <a:lstStyle/>
                    <a:p>
                      <a:pPr marL="0" indent="0" algn="l">
                        <a:buNone/>
                      </a:pPr>
                      <a:r>
                        <a:rPr lang="en-US" sz="700" b="1" dirty="0">
                          <a:solidFill>
                            <a:srgbClr val="222222"/>
                          </a:solidFill>
                          <a:latin typeface="Calibri" pitchFamily="34" charset="0"/>
                          <a:ea typeface="Calibri" pitchFamily="34" charset="-122"/>
                          <a:cs typeface="Calibri" pitchFamily="34" charset="-120"/>
                        </a:rPr>
                        <a:t>Revenue</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152,186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231,982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281,049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333,891</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386,096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435,287</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481,130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524,599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2"/>
                  </a:ext>
                </a:extLst>
              </a:tr>
              <a:tr h="132588">
                <a:tc>
                  <a:txBody>
                    <a:bodyPr/>
                    <a:lstStyle/>
                    <a:p>
                      <a:pPr marL="0" indent="0" algn="l">
                        <a:buNone/>
                      </a:pPr>
                      <a:r>
                        <a:rPr lang="en-US" sz="700" i="1" dirty="0">
                          <a:solidFill>
                            <a:srgbClr val="666666"/>
                          </a:solidFill>
                          <a:latin typeface="Calibri" pitchFamily="34" charset="0"/>
                          <a:ea typeface="Calibri" pitchFamily="34" charset="-122"/>
                          <a:cs typeface="Calibri" pitchFamily="34" charset="-120"/>
                        </a:rPr>
                        <a:t>Y/Y growth %</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52.4%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21.2%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18.8%</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15.6%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12.7%</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10.5%</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9.0%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3"/>
                  </a:ext>
                </a:extLst>
              </a:tr>
              <a:tr h="132588">
                <a:tc>
                  <a:txBody>
                    <a:bodyPr/>
                    <a:lstStyle/>
                    <a:p>
                      <a:pPr marL="0" indent="0" algn="l">
                        <a:buNone/>
                      </a:pPr>
                      <a:r>
                        <a:rPr lang="en-US" sz="700" b="1" dirty="0">
                          <a:solidFill>
                            <a:srgbClr val="222222"/>
                          </a:solidFill>
                          <a:latin typeface="Calibri" pitchFamily="34" charset="0"/>
                          <a:ea typeface="Calibri" pitchFamily="34" charset="-122"/>
                          <a:cs typeface="Calibri" pitchFamily="34" charset="-120"/>
                        </a:rPr>
                        <a:t>EBITDA</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20,035</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31,601</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28,363</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34,639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40,597</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46,152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51,212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55,817</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4"/>
                  </a:ext>
                </a:extLst>
              </a:tr>
              <a:tr h="132588">
                <a:tc>
                  <a:txBody>
                    <a:bodyPr/>
                    <a:lstStyle/>
                    <a:p>
                      <a:pPr marL="0" indent="0" algn="l">
                        <a:buNone/>
                      </a:pPr>
                      <a:r>
                        <a:rPr lang="en-US" sz="700" i="1" dirty="0">
                          <a:solidFill>
                            <a:srgbClr val="666666"/>
                          </a:solidFill>
                          <a:latin typeface="Calibri" pitchFamily="34" charset="0"/>
                          <a:ea typeface="Calibri" pitchFamily="34" charset="-122"/>
                          <a:cs typeface="Calibri" pitchFamily="34" charset="-120"/>
                        </a:rPr>
                        <a:t>EBITDA Margin %</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13.2%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13.6%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10.1%</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10.4%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10.5%</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10.6%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10.6%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i="1" dirty="0">
                          <a:solidFill>
                            <a:srgbClr val="666666"/>
                          </a:solidFill>
                          <a:latin typeface="Calibri" pitchFamily="34" charset="0"/>
                          <a:ea typeface="Calibri" pitchFamily="34" charset="-122"/>
                          <a:cs typeface="Calibri" pitchFamily="34" charset="-120"/>
                        </a:rPr>
                        <a:t>10.6%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5"/>
                  </a:ext>
                </a:extLst>
              </a:tr>
              <a:tr h="132588">
                <a:tc>
                  <a:txBody>
                    <a:bodyPr/>
                    <a:lstStyle/>
                    <a:p>
                      <a:pPr marL="0" indent="0" algn="l">
                        <a:buNone/>
                      </a:pPr>
                      <a:r>
                        <a:rPr lang="en-US" sz="700" dirty="0">
                          <a:solidFill>
                            <a:srgbClr val="222222"/>
                          </a:solidFill>
                          <a:latin typeface="Calibri" pitchFamily="34" charset="0"/>
                          <a:ea typeface="Calibri" pitchFamily="34" charset="-122"/>
                          <a:cs typeface="Calibri" pitchFamily="34" charset="-120"/>
                        </a:rPr>
                        <a:t>EBIT</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17,739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29,342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25,354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31,219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36,100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40,699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44,986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49,050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6"/>
                  </a:ext>
                </a:extLst>
              </a:tr>
              <a:tr h="132588">
                <a:tc>
                  <a:txBody>
                    <a:bodyPr/>
                    <a:lstStyle/>
                    <a:p>
                      <a:pPr marL="0" indent="0" algn="l">
                        <a:buNone/>
                      </a:pPr>
                      <a:r>
                        <a:rPr lang="en-US" sz="700" b="1" dirty="0">
                          <a:solidFill>
                            <a:srgbClr val="222222"/>
                          </a:solidFill>
                          <a:latin typeface="Calibri" pitchFamily="34" charset="0"/>
                          <a:ea typeface="Calibri" pitchFamily="34" charset="-122"/>
                          <a:cs typeface="Calibri" pitchFamily="34" charset="-120"/>
                        </a:rPr>
                        <a:t>Net Income (parent)</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10,116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17,461</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17,330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21,345</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24,687</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28,087</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31,457</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34,980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7"/>
                  </a:ext>
                </a:extLst>
              </a:tr>
              <a:tr h="132588">
                <a:tc>
                  <a:txBody>
                    <a:bodyPr/>
                    <a:lstStyle/>
                    <a:p>
                      <a:pPr marL="0" indent="0" algn="l">
                        <a:buNone/>
                      </a:pPr>
                      <a:r>
                        <a:rPr lang="en-US" sz="700" b="1" dirty="0">
                          <a:solidFill>
                            <a:srgbClr val="222222"/>
                          </a:solidFill>
                          <a:latin typeface="Calibri" pitchFamily="34" charset="0"/>
                          <a:ea typeface="Calibri" pitchFamily="34" charset="-122"/>
                          <a:cs typeface="Calibri" pitchFamily="34" charset="-120"/>
                        </a:rPr>
                        <a:t>EPS (EGP)</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4.73</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8.16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8.10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9.98</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11.54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13.13</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14.70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16.35</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8"/>
                  </a:ext>
                </a:extLst>
              </a:tr>
              <a:tr h="132588">
                <a:tc gridSpan="9">
                  <a:txBody>
                    <a:bodyPr/>
                    <a:lstStyle/>
                    <a:p>
                      <a:pPr marL="0" indent="0" algn="l">
                        <a:buNone/>
                      </a:pPr>
                      <a:r>
                        <a:rPr lang="en-US" sz="720" b="1" dirty="0">
                          <a:solidFill>
                            <a:srgbClr val="00205B"/>
                          </a:solidFill>
                          <a:latin typeface="Calibri" pitchFamily="34" charset="0"/>
                          <a:ea typeface="Calibri" pitchFamily="34" charset="-122"/>
                          <a:cs typeface="Calibri" pitchFamily="34" charset="-120"/>
                        </a:rPr>
                        <a:t>BALANCE SHEET</a:t>
                      </a:r>
                      <a:endParaRPr lang="en-US" sz="720" dirty="0">
                        <a:latin typeface="Calibri" charset="0"/>
                        <a:ea typeface="Calibri" charset="0"/>
                        <a:cs typeface="Calibri" charset="0"/>
                      </a:endParaRPr>
                    </a:p>
                  </a:txBody>
                  <a:tcPr marL="12700" marR="12700" marT="12700" marB="12700">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D9DEE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9"/>
                  </a:ext>
                </a:extLst>
              </a:tr>
              <a:tr h="132588">
                <a:tc>
                  <a:txBody>
                    <a:bodyPr/>
                    <a:lstStyle/>
                    <a:p>
                      <a:pPr marL="0" indent="0" algn="l">
                        <a:buNone/>
                      </a:pPr>
                      <a:r>
                        <a:rPr lang="en-US" sz="700" dirty="0">
                          <a:solidFill>
                            <a:srgbClr val="222222"/>
                          </a:solidFill>
                          <a:latin typeface="Calibri" pitchFamily="34" charset="0"/>
                          <a:ea typeface="Calibri" pitchFamily="34" charset="-122"/>
                          <a:cs typeface="Calibri" pitchFamily="34" charset="-120"/>
                        </a:rPr>
                        <a:t>Cash</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25,552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38,180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41,949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36,590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35,292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39,226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49,001</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64,471</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10"/>
                  </a:ext>
                </a:extLst>
              </a:tr>
              <a:tr h="132588">
                <a:tc>
                  <a:txBody>
                    <a:bodyPr/>
                    <a:lstStyle/>
                    <a:p>
                      <a:pPr marL="0" indent="0" algn="l">
                        <a:buNone/>
                      </a:pPr>
                      <a:r>
                        <a:rPr lang="en-US" sz="700" dirty="0">
                          <a:solidFill>
                            <a:srgbClr val="222222"/>
                          </a:solidFill>
                          <a:latin typeface="Calibri" pitchFamily="34" charset="0"/>
                          <a:ea typeface="Calibri" pitchFamily="34" charset="-122"/>
                          <a:cs typeface="Calibri" pitchFamily="34" charset="-120"/>
                        </a:rPr>
                        <a:t>Total Assets</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151,449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249,527</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311,099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359,725</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410,654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462,516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515,086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569,070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11"/>
                  </a:ext>
                </a:extLst>
              </a:tr>
              <a:tr h="132588">
                <a:tc>
                  <a:txBody>
                    <a:bodyPr/>
                    <a:lstStyle/>
                    <a:p>
                      <a:pPr marL="0" indent="0" algn="l">
                        <a:buNone/>
                      </a:pPr>
                      <a:r>
                        <a:rPr lang="en-US" sz="700" dirty="0">
                          <a:solidFill>
                            <a:srgbClr val="222222"/>
                          </a:solidFill>
                          <a:latin typeface="Calibri" pitchFamily="34" charset="0"/>
                          <a:ea typeface="Calibri" pitchFamily="34" charset="-122"/>
                          <a:cs typeface="Calibri" pitchFamily="34" charset="-120"/>
                        </a:rPr>
                        <a:t>Total Debt</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41,766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59,083</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62,509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62,509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62,509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62,509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62,509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62,509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12"/>
                  </a:ext>
                </a:extLst>
              </a:tr>
              <a:tr h="132588">
                <a:tc>
                  <a:txBody>
                    <a:bodyPr/>
                    <a:lstStyle/>
                    <a:p>
                      <a:pPr marL="0" indent="0" algn="l">
                        <a:buNone/>
                      </a:pPr>
                      <a:r>
                        <a:rPr lang="en-US" sz="700" dirty="0">
                          <a:solidFill>
                            <a:srgbClr val="222222"/>
                          </a:solidFill>
                          <a:latin typeface="Calibri" pitchFamily="34" charset="0"/>
                          <a:ea typeface="Calibri" pitchFamily="34" charset="-122"/>
                          <a:cs typeface="Calibri" pitchFamily="34" charset="-120"/>
                        </a:rPr>
                        <a:t>Net Debt</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16,214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20,903</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20,560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25,919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27,217</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23,283</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13,508</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-1,961</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13"/>
                  </a:ext>
                </a:extLst>
              </a:tr>
              <a:tr h="132588">
                <a:tc>
                  <a:txBody>
                    <a:bodyPr/>
                    <a:lstStyle/>
                    <a:p>
                      <a:pPr marL="0" indent="0" algn="l">
                        <a:buNone/>
                      </a:pPr>
                      <a:r>
                        <a:rPr lang="en-US" sz="700" dirty="0">
                          <a:solidFill>
                            <a:srgbClr val="222222"/>
                          </a:solidFill>
                          <a:latin typeface="Calibri" pitchFamily="34" charset="0"/>
                          <a:ea typeface="Calibri" pitchFamily="34" charset="-122"/>
                          <a:cs typeface="Calibri" pitchFamily="34" charset="-120"/>
                        </a:rPr>
                        <a:t>Shareholders' Equity</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35,724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55,275</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66,871</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82,346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100,244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120,608</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143,414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168,774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14"/>
                  </a:ext>
                </a:extLst>
              </a:tr>
              <a:tr h="132588">
                <a:tc>
                  <a:txBody>
                    <a:bodyPr/>
                    <a:lstStyle/>
                    <a:p>
                      <a:pPr marL="0" indent="0" algn="l">
                        <a:buNone/>
                      </a:pPr>
                      <a:r>
                        <a:rPr lang="en-US" sz="700" dirty="0">
                          <a:solidFill>
                            <a:srgbClr val="222222"/>
                          </a:solidFill>
                          <a:latin typeface="Calibri" pitchFamily="34" charset="0"/>
                          <a:ea typeface="Calibri" pitchFamily="34" charset="-122"/>
                          <a:cs typeface="Calibri" pitchFamily="34" charset="-120"/>
                        </a:rPr>
                        <a:t>BVPS (EGP)</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16.70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25.84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31.26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38.49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46.86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56.38</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67.04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78.89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15"/>
                  </a:ext>
                </a:extLst>
              </a:tr>
              <a:tr h="132588">
                <a:tc gridSpan="9">
                  <a:txBody>
                    <a:bodyPr/>
                    <a:lstStyle/>
                    <a:p>
                      <a:pPr marL="0" indent="0" algn="l">
                        <a:buNone/>
                      </a:pPr>
                      <a:r>
                        <a:rPr lang="en-US" sz="720" b="1" dirty="0">
                          <a:solidFill>
                            <a:srgbClr val="00205B"/>
                          </a:solidFill>
                          <a:latin typeface="Calibri" pitchFamily="34" charset="0"/>
                          <a:ea typeface="Calibri" pitchFamily="34" charset="-122"/>
                          <a:cs typeface="Calibri" pitchFamily="34" charset="-120"/>
                        </a:rPr>
                        <a:t>CASH FLOW &amp; RATIOS</a:t>
                      </a:r>
                      <a:endParaRPr lang="en-US" sz="720" dirty="0">
                        <a:latin typeface="Calibri" charset="0"/>
                        <a:ea typeface="Calibri" charset="0"/>
                        <a:cs typeface="Calibri" charset="0"/>
                      </a:endParaRPr>
                    </a:p>
                  </a:txBody>
                  <a:tcPr marL="12700" marR="12700" marT="12700" marB="12700">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D9DEE8"/>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6"/>
                  </a:ext>
                </a:extLst>
              </a:tr>
              <a:tr h="132588">
                <a:tc>
                  <a:txBody>
                    <a:bodyPr/>
                    <a:lstStyle/>
                    <a:p>
                      <a:pPr marL="0" indent="0" algn="l">
                        <a:buNone/>
                      </a:pPr>
                      <a:r>
                        <a:rPr lang="en-US" sz="700" dirty="0">
                          <a:solidFill>
                            <a:srgbClr val="222222"/>
                          </a:solidFill>
                          <a:latin typeface="Calibri" pitchFamily="34" charset="0"/>
                          <a:ea typeface="Calibri" pitchFamily="34" charset="-122"/>
                          <a:cs typeface="Calibri" pitchFamily="34" charset="-120"/>
                        </a:rPr>
                        <a:t>Operating CF</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15,897</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20,595</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25,644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30,508</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35,099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17"/>
                  </a:ext>
                </a:extLst>
              </a:tr>
              <a:tr h="132588">
                <a:tc>
                  <a:txBody>
                    <a:bodyPr/>
                    <a:lstStyle/>
                    <a:p>
                      <a:pPr marL="0" indent="0" algn="l">
                        <a:buNone/>
                      </a:pPr>
                      <a:r>
                        <a:rPr lang="en-US" sz="700" dirty="0">
                          <a:solidFill>
                            <a:srgbClr val="222222"/>
                          </a:solidFill>
                          <a:latin typeface="Calibri" pitchFamily="34" charset="0"/>
                          <a:ea typeface="Calibri" pitchFamily="34" charset="-122"/>
                          <a:cs typeface="Calibri" pitchFamily="34" charset="-120"/>
                        </a:rPr>
                        <a:t>CapEx</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-4,749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-8,490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-13,112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-15,025</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-14,672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-13,494</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-11,547</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-9,443</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18"/>
                  </a:ext>
                </a:extLst>
              </a:tr>
              <a:tr h="132588">
                <a:tc>
                  <a:txBody>
                    <a:bodyPr/>
                    <a:lstStyle/>
                    <a:p>
                      <a:pPr marL="0" indent="0" algn="l">
                        <a:buNone/>
                      </a:pPr>
                      <a:r>
                        <a:rPr lang="en-US" sz="700" b="1" dirty="0">
                          <a:solidFill>
                            <a:srgbClr val="222222"/>
                          </a:solidFill>
                          <a:latin typeface="Calibri" pitchFamily="34" charset="0"/>
                          <a:ea typeface="Calibri" pitchFamily="34" charset="-122"/>
                          <a:cs typeface="Calibri" pitchFamily="34" charset="-120"/>
                        </a:rPr>
                        <a:t>Free Cash Flow</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872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5,923</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12,150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18,961</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b="1" dirty="0">
                          <a:solidFill>
                            <a:srgbClr val="222222"/>
                          </a:solidFill>
                          <a:latin typeface="Calibri" pitchFamily="34" charset="0"/>
                          <a:ea typeface="Calibri" pitchFamily="34" charset="-122"/>
                          <a:cs typeface="Calibri" pitchFamily="34" charset="-120"/>
                        </a:rPr>
                        <a:t>25,657</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19"/>
                  </a:ext>
                </a:extLst>
              </a:tr>
              <a:tr h="132588">
                <a:tc>
                  <a:txBody>
                    <a:bodyPr/>
                    <a:lstStyle/>
                    <a:p>
                      <a:pPr marL="0" indent="0" algn="l">
                        <a:buNone/>
                      </a:pPr>
                      <a:r>
                        <a:rPr lang="en-US" sz="700" dirty="0">
                          <a:solidFill>
                            <a:srgbClr val="222222"/>
                          </a:solidFill>
                          <a:latin typeface="Calibri" pitchFamily="34" charset="0"/>
                          <a:ea typeface="Calibri" pitchFamily="34" charset="-122"/>
                          <a:cs typeface="Calibri" pitchFamily="34" charset="-120"/>
                        </a:rPr>
                        <a:t>P/E at 91.19 (x)</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19.3</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11.2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11.3</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9.1</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7.9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6.9</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6.2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5.6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20"/>
                  </a:ext>
                </a:extLst>
              </a:tr>
              <a:tr h="132588">
                <a:tc>
                  <a:txBody>
                    <a:bodyPr/>
                    <a:lstStyle/>
                    <a:p>
                      <a:pPr marL="0" indent="0" algn="l">
                        <a:buNone/>
                      </a:pPr>
                      <a:r>
                        <a:rPr lang="en-US" sz="700" dirty="0">
                          <a:solidFill>
                            <a:srgbClr val="222222"/>
                          </a:solidFill>
                          <a:latin typeface="Calibri" pitchFamily="34" charset="0"/>
                          <a:ea typeface="Calibri" pitchFamily="34" charset="-122"/>
                          <a:cs typeface="Calibri" pitchFamily="34" charset="-120"/>
                        </a:rPr>
                        <a:t>Net Debt/EBITDA (x)</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0.81</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0.66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0.72</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0.75</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0.67</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0.50</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0.26</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00" dirty="0">
                          <a:solidFill>
                            <a:srgbClr val="222222"/>
                          </a:solidFill>
                          <a:latin typeface="Calibri" pitchFamily="34" charset="0"/>
                          <a:ea typeface="Calibri" pitchFamily="34" charset="-122"/>
                          <a:cs typeface="Calibri" pitchFamily="34" charset="-120"/>
                        </a:rPr>
                        <a:t>—</a:t>
                      </a:r>
                      <a:endParaRPr lang="en-US" sz="700" dirty="0">
                        <a:latin typeface="Calibri" charset="0"/>
                        <a:ea typeface="Calibri" charset="0"/>
                        <a:cs typeface="Calibri" charset="0"/>
                      </a:endParaRPr>
                    </a:p>
                  </a:txBody>
                  <a:tcPr marL="12700" marR="12700" marT="12700" marB="12700"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21"/>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11480" y="164592"/>
            <a:ext cx="8321040" cy="0"/>
          </a:xfrm>
          <a:prstGeom prst="line">
            <a:avLst/>
          </a:prstGeom>
          <a:noFill/>
          <a:ln w="12700">
            <a:solidFill>
              <a:srgbClr val="00205B"/>
            </a:solidFill>
            <a:prstDash val="solid"/>
          </a:ln>
        </p:spPr>
        <p:txBody>
          <a:bodyPr/>
          <a:lstStyle/>
          <a:p>
            <a:endParaRPr lang="en-US"/>
          </a:p>
        </p:txBody>
      </p:sp>
      <p:sp>
        <p:nvSpPr>
          <p:cNvPr id="3" name="Text 1"/>
          <p:cNvSpPr/>
          <p:nvPr/>
        </p:nvSpPr>
        <p:spPr>
          <a:xfrm>
            <a:off x="411480" y="256032"/>
            <a:ext cx="6949440" cy="384048"/>
          </a:xfrm>
          <a:prstGeom prst="rect">
            <a:avLst/>
          </a:prstGeom>
          <a:noFill/>
          <a:ln/>
        </p:spPr>
        <p:txBody>
          <a:bodyPr wrap="square" lIns="0" tIns="0" rIns="0" bIns="0" rtlCol="0" anchor="ctr"/>
          <a:lstStyle/>
          <a:p>
            <a:pPr marL="0" indent="0">
              <a:buNone/>
            </a:pPr>
            <a:r>
              <a:rPr lang="en-US" sz="1700" b="1" dirty="0">
                <a:solidFill>
                  <a:srgbClr val="00205B"/>
                </a:solidFill>
                <a:latin typeface="Calibri" pitchFamily="34" charset="0"/>
                <a:ea typeface="Calibri" pitchFamily="34" charset="-122"/>
                <a:cs typeface="Calibri" pitchFamily="34" charset="-120"/>
              </a:rPr>
              <a:t>Investment Summary</a:t>
            </a:r>
            <a:endParaRPr lang="en-US" sz="1700" dirty="0"/>
          </a:p>
        </p:txBody>
      </p:sp>
      <p:sp>
        <p:nvSpPr>
          <p:cNvPr id="4" name="Text 2"/>
          <p:cNvSpPr/>
          <p:nvPr/>
        </p:nvSpPr>
        <p:spPr>
          <a:xfrm>
            <a:off x="8641080" y="4828032"/>
            <a:ext cx="365760" cy="228600"/>
          </a:xfrm>
          <a:prstGeom prst="rect">
            <a:avLst/>
          </a:prstGeom>
          <a:noFill/>
          <a:ln/>
        </p:spPr>
        <p:txBody>
          <a:bodyPr wrap="square" lIns="0" tIns="0" rIns="0" bIns="0" rtlCol="0" anchor="ctr"/>
          <a:lstStyle/>
          <a:p>
            <a:pPr marL="0" indent="0" algn="r">
              <a:buNone/>
            </a:pPr>
            <a:r>
              <a:rPr lang="en-US" sz="900" dirty="0">
                <a:solidFill>
                  <a:srgbClr val="999999"/>
                </a:solidFill>
                <a:latin typeface="Calibri" pitchFamily="34" charset="0"/>
                <a:ea typeface="Calibri" pitchFamily="34" charset="-122"/>
                <a:cs typeface="Calibri" pitchFamily="34" charset="-120"/>
              </a:rPr>
              <a:t>2</a:t>
            </a:r>
            <a:endParaRPr lang="en-US" sz="900" dirty="0"/>
          </a:p>
        </p:txBody>
      </p:sp>
      <p:sp>
        <p:nvSpPr>
          <p:cNvPr id="5" name="Shape 3"/>
          <p:cNvSpPr/>
          <p:nvPr/>
        </p:nvSpPr>
        <p:spPr>
          <a:xfrm>
            <a:off x="7178040" y="237744"/>
            <a:ext cx="1554480" cy="402336"/>
          </a:xfrm>
          <a:prstGeom prst="rect">
            <a:avLst/>
          </a:prstGeom>
          <a:solidFill>
            <a:srgbClr val="00205B"/>
          </a:solidFill>
          <a:ln/>
        </p:spPr>
        <p:txBody>
          <a:bodyPr/>
          <a:lstStyle/>
          <a:p>
            <a:endParaRPr lang="en-US"/>
          </a:p>
        </p:txBody>
      </p:sp>
      <p:sp>
        <p:nvSpPr>
          <p:cNvPr id="6" name="Text 4"/>
          <p:cNvSpPr/>
          <p:nvPr/>
        </p:nvSpPr>
        <p:spPr>
          <a:xfrm>
            <a:off x="7178040" y="237744"/>
            <a:ext cx="1554480"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UNDERWEIGHT</a:t>
            </a:r>
            <a:endParaRPr lang="en-US" sz="1300" dirty="0"/>
          </a:p>
        </p:txBody>
      </p:sp>
      <p:sp>
        <p:nvSpPr>
          <p:cNvPr id="7" name="Text 5"/>
          <p:cNvSpPr/>
          <p:nvPr/>
        </p:nvSpPr>
        <p:spPr>
          <a:xfrm>
            <a:off x="411480" y="749808"/>
            <a:ext cx="3017520" cy="274320"/>
          </a:xfrm>
          <a:prstGeom prst="rect">
            <a:avLst/>
          </a:prstGeom>
          <a:noFill/>
          <a:ln/>
        </p:spPr>
        <p:txBody>
          <a:bodyPr wrap="square" lIns="0" tIns="0" rIns="0" bIns="0" rtlCol="0" anchor="ctr"/>
          <a:lstStyle/>
          <a:p>
            <a:pPr marL="0" indent="0">
              <a:buNone/>
            </a:pPr>
            <a:r>
              <a:rPr lang="en-US" sz="1250" b="1" dirty="0">
                <a:solidFill>
                  <a:srgbClr val="00205B"/>
                </a:solidFill>
                <a:latin typeface="Calibri" pitchFamily="34" charset="0"/>
                <a:ea typeface="Calibri" pitchFamily="34" charset="-122"/>
                <a:cs typeface="Calibri" pitchFamily="34" charset="-120"/>
              </a:rPr>
              <a:t>Investment Thesis</a:t>
            </a:r>
            <a:endParaRPr lang="en-US" sz="1250" dirty="0"/>
          </a:p>
        </p:txBody>
      </p:sp>
      <p:sp>
        <p:nvSpPr>
          <p:cNvPr id="8" name="Text 6"/>
          <p:cNvSpPr/>
          <p:nvPr/>
        </p:nvSpPr>
        <p:spPr>
          <a:xfrm>
            <a:off x="411480" y="1024128"/>
            <a:ext cx="3154680" cy="3566160"/>
          </a:xfrm>
          <a:prstGeom prst="rect">
            <a:avLst/>
          </a:prstGeom>
          <a:noFill/>
          <a:ln/>
        </p:spPr>
        <p:txBody>
          <a:bodyPr wrap="square" lIns="0" tIns="0" rIns="0" bIns="0" rtlCol="0" anchor="ctr"/>
          <a:lstStyle/>
          <a:p>
            <a:pPr marL="342900" indent="-342900">
              <a:spcAft>
                <a:spcPts val="800"/>
              </a:spcAft>
              <a:buSzPct val="100000"/>
              <a:buChar char="•"/>
            </a:pPr>
            <a:r>
              <a:rPr lang="en-US" sz="1050" dirty="0">
                <a:solidFill>
                  <a:srgbClr val="222222"/>
                </a:solidFill>
                <a:latin typeface="Calibri" pitchFamily="34" charset="0"/>
                <a:ea typeface="Calibri" pitchFamily="34" charset="-122"/>
                <a:cs typeface="Calibri" pitchFamily="34" charset="-120"/>
              </a:rPr>
              <a:t>We initiate coverage with an Underweight rating and a 71 EGP price target, 22% below the market price. At 91 EGP, SWDY discounts a 12.3% perpetual growth rate — above Egypt's ~10% nominal GDP.</a:t>
            </a:r>
            <a:endParaRPr lang="en-US" sz="1050" dirty="0"/>
          </a:p>
          <a:p>
            <a:pPr marL="342900" indent="-342900">
              <a:spcAft>
                <a:spcPts val="800"/>
              </a:spcAft>
              <a:buSzPct val="100000"/>
              <a:buChar char="•"/>
            </a:pPr>
            <a:r>
              <a:rPr lang="en-US" sz="1050" dirty="0">
                <a:solidFill>
                  <a:srgbClr val="222222"/>
                </a:solidFill>
                <a:latin typeface="Calibri" pitchFamily="34" charset="0"/>
                <a:ea typeface="Calibri" pitchFamily="34" charset="-122"/>
                <a:cs typeface="Calibri" pitchFamily="34" charset="-120"/>
              </a:rPr>
              <a:t>Growth is real but cash-poor. We estimate a 13% revenue CAGR to FY30E, yet UFCF only turns material from FY28E as CapEx tapers from 4.5% to 1.8% of revenue.</a:t>
            </a:r>
            <a:endParaRPr lang="en-US" sz="1050" dirty="0"/>
          </a:p>
          <a:p>
            <a:pPr marL="342900" indent="-342900">
              <a:spcAft>
                <a:spcPts val="800"/>
              </a:spcAft>
              <a:buSzPct val="100000"/>
              <a:buChar char="•"/>
            </a:pPr>
            <a:r>
              <a:rPr lang="en-US" sz="1050" dirty="0">
                <a:solidFill>
                  <a:srgbClr val="222222"/>
                </a:solidFill>
                <a:latin typeface="Calibri" pitchFamily="34" charset="0"/>
                <a:ea typeface="Calibri" pitchFamily="34" charset="-122"/>
                <a:cs typeface="Calibri" pitchFamily="34" charset="-120"/>
              </a:rPr>
              <a:t>Constructions &amp; infrastructure drives the top line (+30% FY26E), funded by customer advances; gross margin holds at 15.0% on our estimates.</a:t>
            </a:r>
            <a:endParaRPr lang="en-US" sz="1050" dirty="0"/>
          </a:p>
          <a:p>
            <a:pPr marL="342900" indent="-342900">
              <a:spcAft>
                <a:spcPts val="800"/>
              </a:spcAft>
              <a:buSzPct val="100000"/>
              <a:buChar char="•"/>
            </a:pPr>
            <a:r>
              <a:rPr lang="en-US" sz="1050" dirty="0">
                <a:solidFill>
                  <a:srgbClr val="222222"/>
                </a:solidFill>
                <a:latin typeface="Calibri" pitchFamily="34" charset="0"/>
                <a:ea typeface="Calibri" pitchFamily="34" charset="-122"/>
                <a:cs typeface="Calibri" pitchFamily="34" charset="-120"/>
              </a:rPr>
              <a:t>We estimate EPS doubles from 8.10 (FY25A) to 16.35 (FY30E), a 15% CAGR — solid, but fully priced at 11.3x trailing earnings.</a:t>
            </a:r>
            <a:endParaRPr lang="en-US" sz="105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3749040" y="777240"/>
          <a:ext cx="2377440" cy="3108960"/>
        </p:xfrm>
        <a:graphic>
          <a:graphicData uri="http://schemas.openxmlformats.org/drawingml/2006/table">
            <a:tbl>
              <a:tblPr/>
              <a:tblGrid>
                <a:gridCol w="1325880">
                  <a:extLst>
                    <a:ext uri="{9D8B030D-6E8A-4147-A177-3AD203B41FA5}">
                      <a16:colId xmlns:a16="http://schemas.microsoft.com/office/drawing/2014/main" val="20000"/>
                    </a:ext>
                  </a:extLst>
                </a:gridCol>
                <a:gridCol w="1051560">
                  <a:extLst>
                    <a:ext uri="{9D8B030D-6E8A-4147-A177-3AD203B41FA5}">
                      <a16:colId xmlns:a16="http://schemas.microsoft.com/office/drawing/2014/main" val="20001"/>
                    </a:ext>
                  </a:extLst>
                </a:gridCol>
              </a:tblGrid>
              <a:tr h="31089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Rating</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FFFF"/>
                    </a:solidFill>
                  </a:tcPr>
                </a:tc>
                <a:tc>
                  <a:txBody>
                    <a:bodyPr/>
                    <a:lstStyle/>
                    <a:p>
                      <a:pPr marL="0" indent="0" algn="r">
                        <a:buNone/>
                      </a:pPr>
                      <a:r>
                        <a:rPr lang="en-US" sz="1000" dirty="0">
                          <a:solidFill>
                            <a:srgbClr val="222222"/>
                          </a:solidFill>
                          <a:latin typeface="Calibri" pitchFamily="34" charset="0"/>
                          <a:ea typeface="Calibri" pitchFamily="34" charset="-122"/>
                          <a:cs typeface="Calibri" pitchFamily="34" charset="-120"/>
                        </a:rPr>
                        <a:t>UNDERWEIGHT</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1089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Price (EGP)</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1000" dirty="0">
                          <a:solidFill>
                            <a:srgbClr val="222222"/>
                          </a:solidFill>
                          <a:latin typeface="Calibri" pitchFamily="34" charset="0"/>
                          <a:ea typeface="Calibri" pitchFamily="34" charset="-122"/>
                          <a:cs typeface="Calibri" pitchFamily="34" charset="-120"/>
                        </a:rPr>
                        <a:t>91.19</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1"/>
                  </a:ext>
                </a:extLst>
              </a:tr>
              <a:tr h="31089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Price Target (EGP)</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FFFF"/>
                    </a:solidFill>
                  </a:tcPr>
                </a:tc>
                <a:tc>
                  <a:txBody>
                    <a:bodyPr/>
                    <a:lstStyle/>
                    <a:p>
                      <a:pPr marL="0" indent="0" algn="r">
                        <a:buNone/>
                      </a:pPr>
                      <a:r>
                        <a:rPr lang="en-US" sz="1000" dirty="0">
                          <a:solidFill>
                            <a:srgbClr val="222222"/>
                          </a:solidFill>
                          <a:latin typeface="Calibri" pitchFamily="34" charset="0"/>
                          <a:ea typeface="Calibri" pitchFamily="34" charset="-122"/>
                          <a:cs typeface="Calibri" pitchFamily="34" charset="-120"/>
                        </a:rPr>
                        <a:t>71</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1089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Upside/(Downside)</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1000" dirty="0">
                          <a:solidFill>
                            <a:srgbClr val="222222"/>
                          </a:solidFill>
                          <a:latin typeface="Calibri" pitchFamily="34" charset="0"/>
                          <a:ea typeface="Calibri" pitchFamily="34" charset="-122"/>
                          <a:cs typeface="Calibri" pitchFamily="34" charset="-120"/>
                        </a:rPr>
                        <a:t>(22.3)%</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3"/>
                  </a:ext>
                </a:extLst>
              </a:tr>
              <a:tr h="31089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Market Cap</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FFFF"/>
                    </a:solidFill>
                  </a:tcPr>
                </a:tc>
                <a:tc>
                  <a:txBody>
                    <a:bodyPr/>
                    <a:lstStyle/>
                    <a:p>
                      <a:pPr marL="0" indent="0" algn="r">
                        <a:buNone/>
                      </a:pPr>
                      <a:r>
                        <a:rPr lang="en-US" sz="1000" dirty="0">
                          <a:solidFill>
                            <a:srgbClr val="222222"/>
                          </a:solidFill>
                          <a:latin typeface="Calibri" pitchFamily="34" charset="0"/>
                          <a:ea typeface="Calibri" pitchFamily="34" charset="-122"/>
                          <a:cs typeface="Calibri" pitchFamily="34" charset="-120"/>
                        </a:rPr>
                        <a:t>EGP 195.1 bn</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1089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Shares O/S (mn)</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1000" dirty="0">
                          <a:solidFill>
                            <a:srgbClr val="222222"/>
                          </a:solidFill>
                          <a:latin typeface="Calibri" pitchFamily="34" charset="0"/>
                          <a:ea typeface="Calibri" pitchFamily="34" charset="-122"/>
                          <a:cs typeface="Calibri" pitchFamily="34" charset="-120"/>
                        </a:rPr>
                        <a:t>2,139.4</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5"/>
                  </a:ext>
                </a:extLst>
              </a:tr>
              <a:tr h="31089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EV (EGP bn)</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FFFF"/>
                    </a:solidFill>
                  </a:tcPr>
                </a:tc>
                <a:tc>
                  <a:txBody>
                    <a:bodyPr/>
                    <a:lstStyle/>
                    <a:p>
                      <a:pPr marL="0" indent="0" algn="r">
                        <a:buNone/>
                      </a:pPr>
                      <a:r>
                        <a:rPr lang="en-US" sz="1000" dirty="0">
                          <a:solidFill>
                            <a:srgbClr val="222222"/>
                          </a:solidFill>
                          <a:latin typeface="Calibri" pitchFamily="34" charset="0"/>
                          <a:ea typeface="Calibri" pitchFamily="34" charset="-122"/>
                          <a:cs typeface="Calibri" pitchFamily="34" charset="-120"/>
                        </a:rPr>
                        <a:t>213.3</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31089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Net Debt* (EGP bn)</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1000" dirty="0">
                          <a:solidFill>
                            <a:srgbClr val="222222"/>
                          </a:solidFill>
                          <a:latin typeface="Calibri" pitchFamily="34" charset="0"/>
                          <a:ea typeface="Calibri" pitchFamily="34" charset="-122"/>
                          <a:cs typeface="Calibri" pitchFamily="34" charset="-120"/>
                        </a:rPr>
                        <a:t>18.2</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7"/>
                  </a:ext>
                </a:extLst>
              </a:tr>
              <a:tr h="31089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FY26E EPS (EGP)</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FFFF"/>
                    </a:solidFill>
                  </a:tcPr>
                </a:tc>
                <a:tc>
                  <a:txBody>
                    <a:bodyPr/>
                    <a:lstStyle/>
                    <a:p>
                      <a:pPr marL="0" indent="0" algn="r">
                        <a:buNone/>
                      </a:pPr>
                      <a:r>
                        <a:rPr lang="en-US" sz="1000" dirty="0">
                          <a:solidFill>
                            <a:srgbClr val="222222"/>
                          </a:solidFill>
                          <a:latin typeface="Calibri" pitchFamily="34" charset="0"/>
                          <a:ea typeface="Calibri" pitchFamily="34" charset="-122"/>
                          <a:cs typeface="Calibri" pitchFamily="34" charset="-120"/>
                        </a:rPr>
                        <a:t>9.98</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310896">
                <a:tc>
                  <a:txBody>
                    <a:bodyPr/>
                    <a:lstStyle/>
                    <a:p>
                      <a:pPr marL="0" indent="0" algn="l">
                        <a:buNone/>
                      </a:pPr>
                      <a:r>
                        <a:rPr lang="en-US" sz="1000" b="1" dirty="0">
                          <a:solidFill>
                            <a:srgbClr val="222222"/>
                          </a:solidFill>
                          <a:latin typeface="Calibri" pitchFamily="34" charset="0"/>
                          <a:ea typeface="Calibri" pitchFamily="34" charset="-122"/>
                          <a:cs typeface="Calibri" pitchFamily="34" charset="-120"/>
                        </a:rPr>
                        <a:t>FY26E P/E</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1000" dirty="0">
                          <a:solidFill>
                            <a:srgbClr val="222222"/>
                          </a:solidFill>
                          <a:latin typeface="Calibri" pitchFamily="34" charset="0"/>
                          <a:ea typeface="Calibri" pitchFamily="34" charset="-122"/>
                          <a:cs typeface="Calibri" pitchFamily="34" charset="-120"/>
                        </a:rPr>
                        <a:t>9.1x</a:t>
                      </a:r>
                      <a:endParaRPr lang="en-US" sz="10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9"/>
                  </a:ext>
                </a:extLst>
              </a:tr>
            </a:tbl>
          </a:graphicData>
        </a:graphic>
      </p:graphicFrame>
      <p:sp>
        <p:nvSpPr>
          <p:cNvPr id="10" name="Text 7"/>
          <p:cNvSpPr/>
          <p:nvPr/>
        </p:nvSpPr>
        <p:spPr>
          <a:xfrm>
            <a:off x="3749040" y="4069080"/>
            <a:ext cx="2377440" cy="365760"/>
          </a:xfrm>
          <a:prstGeom prst="rect">
            <a:avLst/>
          </a:prstGeom>
          <a:noFill/>
          <a:ln/>
        </p:spPr>
        <p:txBody>
          <a:bodyPr wrap="square" lIns="0" tIns="0" rIns="0" bIns="0" rtlCol="0" anchor="ctr"/>
          <a:lstStyle/>
          <a:p>
            <a:pPr marL="0" indent="0">
              <a:buNone/>
            </a:pPr>
            <a:r>
              <a:rPr lang="en-US" sz="800" i="1" dirty="0">
                <a:solidFill>
                  <a:srgbClr val="666666"/>
                </a:solidFill>
                <a:latin typeface="Calibri" pitchFamily="34" charset="0"/>
                <a:ea typeface="Calibri" pitchFamily="34" charset="-122"/>
                <a:cs typeface="Calibri" pitchFamily="34" charset="-120"/>
              </a:rPr>
              <a:t>*Net debt incl. NCI, net of cash, associates &amp; debt securities.</a:t>
            </a:r>
            <a:endParaRPr lang="en-US" sz="800" dirty="0"/>
          </a:p>
        </p:txBody>
      </p:sp>
      <p:sp>
        <p:nvSpPr>
          <p:cNvPr id="11" name="Text 8"/>
          <p:cNvSpPr/>
          <p:nvPr/>
        </p:nvSpPr>
        <p:spPr>
          <a:xfrm>
            <a:off x="6355080" y="749808"/>
            <a:ext cx="2377440" cy="256032"/>
          </a:xfrm>
          <a:prstGeom prst="rect">
            <a:avLst/>
          </a:prstGeom>
          <a:noFill/>
          <a:ln/>
        </p:spPr>
        <p:txBody>
          <a:bodyPr wrap="square" lIns="0" tIns="0" rIns="0" bIns="0" rtlCol="0" anchor="ctr"/>
          <a:lstStyle/>
          <a:p>
            <a:pPr marL="0" indent="0">
              <a:buNone/>
            </a:pPr>
            <a:r>
              <a:rPr lang="en-US" sz="1200" b="1" dirty="0">
                <a:solidFill>
                  <a:srgbClr val="00205B"/>
                </a:solidFill>
                <a:latin typeface="Calibri" pitchFamily="34" charset="0"/>
                <a:ea typeface="Calibri" pitchFamily="34" charset="-122"/>
                <a:cs typeface="Calibri" pitchFamily="34" charset="-120"/>
              </a:rPr>
              <a:t>Key Catalysts</a:t>
            </a:r>
            <a:endParaRPr lang="en-US" sz="1200" dirty="0"/>
          </a:p>
        </p:txBody>
      </p:sp>
      <p:sp>
        <p:nvSpPr>
          <p:cNvPr id="12" name="Text 9"/>
          <p:cNvSpPr/>
          <p:nvPr/>
        </p:nvSpPr>
        <p:spPr>
          <a:xfrm>
            <a:off x="6355080" y="1005840"/>
            <a:ext cx="2377440" cy="1691640"/>
          </a:xfrm>
          <a:prstGeom prst="rect">
            <a:avLst/>
          </a:prstGeom>
          <a:noFill/>
          <a:ln/>
        </p:spPr>
        <p:txBody>
          <a:bodyPr wrap="square" lIns="0" tIns="0" rIns="0" bIns="0" rtlCol="0" anchor="ctr"/>
          <a:lstStyle/>
          <a:p>
            <a:pPr marL="342900" indent="-342900">
              <a:spcAft>
                <a:spcPts val="600"/>
              </a:spcAft>
              <a:buSzPct val="100000"/>
              <a:buChar char="•"/>
            </a:pPr>
            <a:r>
              <a:rPr lang="en-US" sz="950" dirty="0">
                <a:solidFill>
                  <a:srgbClr val="222222"/>
                </a:solidFill>
                <a:latin typeface="Calibri" pitchFamily="34" charset="0"/>
                <a:ea typeface="Calibri" pitchFamily="34" charset="-122"/>
                <a:cs typeface="Calibri" pitchFamily="34" charset="-120"/>
              </a:rPr>
              <a:t>FCF inflection from FY28E as CapEx tapers toward D&amp;A and the working-capital build moderates.</a:t>
            </a:r>
            <a:endParaRPr lang="en-US" sz="950" dirty="0"/>
          </a:p>
          <a:p>
            <a:pPr marL="342900" indent="-342900">
              <a:spcAft>
                <a:spcPts val="600"/>
              </a:spcAft>
              <a:buSzPct val="100000"/>
              <a:buChar char="•"/>
            </a:pPr>
            <a:r>
              <a:rPr lang="en-US" sz="950" dirty="0">
                <a:solidFill>
                  <a:srgbClr val="222222"/>
                </a:solidFill>
                <a:latin typeface="Calibri" pitchFamily="34" charset="0"/>
                <a:ea typeface="Calibri" pitchFamily="34" charset="-122"/>
                <a:cs typeface="Calibri" pitchFamily="34" charset="-120"/>
              </a:rPr>
              <a:t>CBE easing cycle lowers the 9.6% effective cost of debt and our 20.0% WACC.</a:t>
            </a:r>
            <a:endParaRPr lang="en-US" sz="950" dirty="0"/>
          </a:p>
          <a:p>
            <a:pPr marL="342900" indent="-342900">
              <a:spcAft>
                <a:spcPts val="600"/>
              </a:spcAft>
              <a:buSzPct val="100000"/>
              <a:buChar char="•"/>
            </a:pPr>
            <a:r>
              <a:rPr lang="en-US" sz="950" dirty="0">
                <a:solidFill>
                  <a:srgbClr val="222222"/>
                </a:solidFill>
                <a:latin typeface="Calibri" pitchFamily="34" charset="0"/>
                <a:ea typeface="Calibri" pitchFamily="34" charset="-122"/>
                <a:cs typeface="Calibri" pitchFamily="34" charset="-120"/>
              </a:rPr>
              <a:t>EPC backlog conversion at stable margins lifts the Constructions mix.</a:t>
            </a:r>
            <a:endParaRPr lang="en-US" sz="950" dirty="0"/>
          </a:p>
        </p:txBody>
      </p:sp>
      <p:sp>
        <p:nvSpPr>
          <p:cNvPr id="13" name="Text 10"/>
          <p:cNvSpPr/>
          <p:nvPr/>
        </p:nvSpPr>
        <p:spPr>
          <a:xfrm>
            <a:off x="6355080" y="2788920"/>
            <a:ext cx="2377440" cy="256032"/>
          </a:xfrm>
          <a:prstGeom prst="rect">
            <a:avLst/>
          </a:prstGeom>
          <a:noFill/>
          <a:ln/>
        </p:spPr>
        <p:txBody>
          <a:bodyPr wrap="square" lIns="0" tIns="0" rIns="0" bIns="0" rtlCol="0" anchor="ctr"/>
          <a:lstStyle/>
          <a:p>
            <a:pPr marL="0" indent="0">
              <a:buNone/>
            </a:pPr>
            <a:r>
              <a:rPr lang="en-US" sz="1200" b="1" dirty="0">
                <a:solidFill>
                  <a:srgbClr val="00205B"/>
                </a:solidFill>
                <a:latin typeface="Calibri" pitchFamily="34" charset="0"/>
                <a:ea typeface="Calibri" pitchFamily="34" charset="-122"/>
                <a:cs typeface="Calibri" pitchFamily="34" charset="-120"/>
              </a:rPr>
              <a:t>Key Risks</a:t>
            </a:r>
            <a:endParaRPr lang="en-US" sz="1200" dirty="0"/>
          </a:p>
        </p:txBody>
      </p:sp>
      <p:sp>
        <p:nvSpPr>
          <p:cNvPr id="14" name="Text 11"/>
          <p:cNvSpPr/>
          <p:nvPr/>
        </p:nvSpPr>
        <p:spPr>
          <a:xfrm>
            <a:off x="6355080" y="3044952"/>
            <a:ext cx="2377440" cy="1554480"/>
          </a:xfrm>
          <a:prstGeom prst="rect">
            <a:avLst/>
          </a:prstGeom>
          <a:noFill/>
          <a:ln/>
        </p:spPr>
        <p:txBody>
          <a:bodyPr wrap="square" lIns="0" tIns="0" rIns="0" bIns="0" rtlCol="0" anchor="ctr"/>
          <a:lstStyle/>
          <a:p>
            <a:pPr marL="342900" indent="-342900">
              <a:spcAft>
                <a:spcPts val="600"/>
              </a:spcAft>
              <a:buSzPct val="100000"/>
              <a:buChar char="•"/>
            </a:pPr>
            <a:r>
              <a:rPr lang="en-US" sz="950" dirty="0">
                <a:solidFill>
                  <a:srgbClr val="222222"/>
                </a:solidFill>
                <a:latin typeface="Calibri" pitchFamily="34" charset="0"/>
                <a:ea typeface="Calibri" pitchFamily="34" charset="-122"/>
                <a:cs typeface="Calibri" pitchFamily="34" charset="-120"/>
              </a:rPr>
              <a:t>Copper price and EGP volatility pressure the 15% gross margin.</a:t>
            </a:r>
            <a:endParaRPr lang="en-US" sz="950" dirty="0"/>
          </a:p>
          <a:p>
            <a:pPr marL="342900" indent="-342900">
              <a:spcAft>
                <a:spcPts val="600"/>
              </a:spcAft>
              <a:buSzPct val="100000"/>
              <a:buChar char="•"/>
            </a:pPr>
            <a:r>
              <a:rPr lang="en-US" sz="950" dirty="0">
                <a:solidFill>
                  <a:srgbClr val="222222"/>
                </a:solidFill>
                <a:latin typeface="Calibri" pitchFamily="34" charset="0"/>
                <a:ea typeface="Calibri" pitchFamily="34" charset="-122"/>
                <a:cs typeface="Calibri" pitchFamily="34" charset="-120"/>
              </a:rPr>
              <a:t>Negative ΔNWC (~EGP 9–10 bn p.a.) keeps near-term FCF yield below 1%.</a:t>
            </a:r>
            <a:endParaRPr lang="en-US" sz="950" dirty="0"/>
          </a:p>
          <a:p>
            <a:pPr marL="342900" indent="-342900">
              <a:spcAft>
                <a:spcPts val="600"/>
              </a:spcAft>
              <a:buSzPct val="100000"/>
              <a:buChar char="•"/>
            </a:pPr>
            <a:r>
              <a:rPr lang="en-US" sz="950" dirty="0">
                <a:solidFill>
                  <a:srgbClr val="222222"/>
                </a:solidFill>
                <a:latin typeface="Calibri" pitchFamily="34" charset="0"/>
                <a:ea typeface="Calibri" pitchFamily="34" charset="-122"/>
                <a:cs typeface="Calibri" pitchFamily="34" charset="-120"/>
              </a:rPr>
              <a:t>Project execution risk on a rapidly growing EPC book.</a:t>
            </a:r>
            <a:endParaRPr lang="en-US" sz="9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11480" y="164592"/>
            <a:ext cx="8321040" cy="0"/>
          </a:xfrm>
          <a:prstGeom prst="line">
            <a:avLst/>
          </a:prstGeom>
          <a:noFill/>
          <a:ln w="12700">
            <a:solidFill>
              <a:srgbClr val="00205B"/>
            </a:solidFill>
            <a:prstDash val="solid"/>
          </a:ln>
        </p:spPr>
        <p:txBody>
          <a:bodyPr/>
          <a:lstStyle/>
          <a:p>
            <a:endParaRPr lang="en-US"/>
          </a:p>
        </p:txBody>
      </p:sp>
      <p:sp>
        <p:nvSpPr>
          <p:cNvPr id="3" name="Text 1"/>
          <p:cNvSpPr/>
          <p:nvPr/>
        </p:nvSpPr>
        <p:spPr>
          <a:xfrm>
            <a:off x="411480" y="256032"/>
            <a:ext cx="6949440" cy="384048"/>
          </a:xfrm>
          <a:prstGeom prst="rect">
            <a:avLst/>
          </a:prstGeom>
          <a:noFill/>
          <a:ln/>
        </p:spPr>
        <p:txBody>
          <a:bodyPr wrap="square" lIns="0" tIns="0" rIns="0" bIns="0" rtlCol="0" anchor="ctr"/>
          <a:lstStyle/>
          <a:p>
            <a:pPr marL="0" indent="0">
              <a:buNone/>
            </a:pPr>
            <a:r>
              <a:rPr lang="en-US" sz="1700" b="1" dirty="0">
                <a:solidFill>
                  <a:srgbClr val="00205B"/>
                </a:solidFill>
                <a:latin typeface="Calibri" pitchFamily="34" charset="0"/>
                <a:ea typeface="Calibri" pitchFamily="34" charset="-122"/>
                <a:cs typeface="Calibri" pitchFamily="34" charset="-120"/>
              </a:rPr>
              <a:t>Company Overview</a:t>
            </a:r>
            <a:endParaRPr lang="en-US" sz="1700" dirty="0"/>
          </a:p>
        </p:txBody>
      </p:sp>
      <p:sp>
        <p:nvSpPr>
          <p:cNvPr id="4" name="Text 2"/>
          <p:cNvSpPr/>
          <p:nvPr/>
        </p:nvSpPr>
        <p:spPr>
          <a:xfrm>
            <a:off x="8641080" y="4828032"/>
            <a:ext cx="365760" cy="228600"/>
          </a:xfrm>
          <a:prstGeom prst="rect">
            <a:avLst/>
          </a:prstGeom>
          <a:noFill/>
          <a:ln/>
        </p:spPr>
        <p:txBody>
          <a:bodyPr wrap="square" lIns="0" tIns="0" rIns="0" bIns="0" rtlCol="0" anchor="ctr"/>
          <a:lstStyle/>
          <a:p>
            <a:pPr marL="0" indent="0" algn="r">
              <a:buNone/>
            </a:pPr>
            <a:r>
              <a:rPr lang="en-US" sz="900" dirty="0">
                <a:solidFill>
                  <a:srgbClr val="999999"/>
                </a:solidFill>
                <a:latin typeface="Calibri" pitchFamily="34" charset="0"/>
                <a:ea typeface="Calibri" pitchFamily="34" charset="-122"/>
                <a:cs typeface="Calibri" pitchFamily="34" charset="-120"/>
              </a:rPr>
              <a:t>3</a:t>
            </a:r>
            <a:endParaRPr lang="en-US" sz="900" dirty="0"/>
          </a:p>
        </p:txBody>
      </p:sp>
      <p:sp>
        <p:nvSpPr>
          <p:cNvPr id="5" name="Text 3"/>
          <p:cNvSpPr/>
          <p:nvPr/>
        </p:nvSpPr>
        <p:spPr>
          <a:xfrm>
            <a:off x="411480" y="777240"/>
            <a:ext cx="3977640" cy="3017520"/>
          </a:xfrm>
          <a:prstGeom prst="rect">
            <a:avLst/>
          </a:prstGeom>
          <a:noFill/>
          <a:ln/>
        </p:spPr>
        <p:txBody>
          <a:bodyPr wrap="square" lIns="0" tIns="0" rIns="0" bIns="0" rtlCol="0" anchor="ctr"/>
          <a:lstStyle/>
          <a:p>
            <a:pPr marL="0" indent="0">
              <a:lnSpc>
                <a:spcPct val="115000"/>
              </a:lnSpc>
              <a:buNone/>
            </a:pPr>
            <a:r>
              <a:rPr lang="en-US" sz="1100" dirty="0">
                <a:solidFill>
                  <a:srgbClr val="222222"/>
                </a:solidFill>
                <a:latin typeface="Calibri" pitchFamily="34" charset="0"/>
                <a:ea typeface="Calibri" pitchFamily="34" charset="-122"/>
                <a:cs typeface="Calibri" pitchFamily="34" charset="-120"/>
              </a:rPr>
              <a:t>Elsewedy Electric is Egypt's largest integrated cables and electrical-infrastructure group, listed on the EGX since 2006 with a market capitalization of EGP 195 bn. The company manufactures wires, cables and electrical products, and executes turnkey EPC and infrastructure projects across Egypt, the GCC, Africa and Europe. FY25A revenue reached EGP 281 bn, up 21.2% y/y. Cables &amp; accessories remain the core at 55% of revenue, while Constructions &amp; infrastructure is the growth engine, expanding 50% y/y to 32% of the mix. Customer advances on EPC contracts fund the working-capital build, and equity-accounted JVs in Qatar and KSA (Doha Cables, Elsewedy Cables Qatar) contributed EGP 1.6 bn to FY25A profit. We estimate the group sustains a 13% revenue CAGR through FY30E at a stable 15% gross margin.</a:t>
            </a:r>
            <a:endParaRPr lang="en-US" sz="1100" dirty="0"/>
          </a:p>
        </p:txBody>
      </p:sp>
      <p:sp>
        <p:nvSpPr>
          <p:cNvPr id="6" name="Text 4"/>
          <p:cNvSpPr/>
          <p:nvPr/>
        </p:nvSpPr>
        <p:spPr>
          <a:xfrm>
            <a:off x="4617720" y="777240"/>
            <a:ext cx="4069080" cy="256032"/>
          </a:xfrm>
          <a:prstGeom prst="rect">
            <a:avLst/>
          </a:prstGeom>
          <a:noFill/>
          <a:ln/>
        </p:spPr>
        <p:txBody>
          <a:bodyPr wrap="square" lIns="0" tIns="0" rIns="0" bIns="0" rtlCol="0" anchor="ctr"/>
          <a:lstStyle/>
          <a:p>
            <a:pPr marL="0" indent="0">
              <a:buNone/>
            </a:pPr>
            <a:r>
              <a:rPr lang="en-US" sz="1200" b="1" dirty="0">
                <a:solidFill>
                  <a:srgbClr val="00205B"/>
                </a:solidFill>
                <a:latin typeface="Calibri" pitchFamily="34" charset="0"/>
                <a:ea typeface="Calibri" pitchFamily="34" charset="-122"/>
                <a:cs typeface="Calibri" pitchFamily="34" charset="-120"/>
              </a:rPr>
              <a:t>Segment Revenue — FY25A</a:t>
            </a:r>
            <a:endParaRPr lang="en-US" sz="1200" dirty="0"/>
          </a:p>
        </p:txBody>
      </p:sp>
      <p:graphicFrame>
        <p:nvGraphicFramePr>
          <p:cNvPr id="7" name="Table 0"/>
          <p:cNvGraphicFramePr>
            <a:graphicFrameLocks noGrp="1"/>
          </p:cNvGraphicFramePr>
          <p:nvPr>
            <p:extLst>
              <p:ext uri="{D42A27DB-BD31-4B8C-83A1-F6EECF244321}">
                <p14:modId xmlns:p14="http://schemas.microsoft.com/office/powerpoint/2010/main" val="1579011935"/>
              </p:ext>
            </p:extLst>
          </p:nvPr>
        </p:nvGraphicFramePr>
        <p:xfrm>
          <a:off x="4617720" y="1078992"/>
          <a:ext cx="4069080" cy="1825752"/>
        </p:xfrm>
        <a:graphic>
          <a:graphicData uri="http://schemas.openxmlformats.org/drawingml/2006/table">
            <a:tbl>
              <a:tblPr/>
              <a:tblGrid>
                <a:gridCol w="1600200">
                  <a:extLst>
                    <a:ext uri="{9D8B030D-6E8A-4147-A177-3AD203B41FA5}">
                      <a16:colId xmlns:a16="http://schemas.microsoft.com/office/drawing/2014/main" val="20000"/>
                    </a:ext>
                  </a:extLst>
                </a:gridCol>
                <a:gridCol w="960120">
                  <a:extLst>
                    <a:ext uri="{9D8B030D-6E8A-4147-A177-3AD203B41FA5}">
                      <a16:colId xmlns:a16="http://schemas.microsoft.com/office/drawing/2014/main" val="20001"/>
                    </a:ext>
                  </a:extLst>
                </a:gridCol>
                <a:gridCol w="731520">
                  <a:extLst>
                    <a:ext uri="{9D8B030D-6E8A-4147-A177-3AD203B41FA5}">
                      <a16:colId xmlns:a16="http://schemas.microsoft.com/office/drawing/2014/main" val="20002"/>
                    </a:ext>
                  </a:extLst>
                </a:gridCol>
                <a:gridCol w="777240">
                  <a:extLst>
                    <a:ext uri="{9D8B030D-6E8A-4147-A177-3AD203B41FA5}">
                      <a16:colId xmlns:a16="http://schemas.microsoft.com/office/drawing/2014/main" val="20003"/>
                    </a:ext>
                  </a:extLst>
                </a:gridCol>
              </a:tblGrid>
              <a:tr h="329184">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Segment</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Revenue (EGP mn)</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 of Total</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Y/Y Growth</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extLst>
                  <a:ext uri="{0D108BD9-81ED-4DB2-BD59-A6C34878D82A}">
                    <a16:rowId xmlns:a16="http://schemas.microsoft.com/office/drawing/2014/main" val="10000"/>
                  </a:ext>
                </a:extLst>
              </a:tr>
              <a:tr h="329184">
                <a:tc>
                  <a:txBody>
                    <a:bodyPr/>
                    <a:lstStyle/>
                    <a:p>
                      <a:pPr marL="0" indent="0" algn="l">
                        <a:buNone/>
                      </a:pPr>
                      <a:r>
                        <a:rPr lang="en-US" sz="950" dirty="0">
                          <a:solidFill>
                            <a:srgbClr val="222222"/>
                          </a:solidFill>
                          <a:latin typeface="Calibri" pitchFamily="34" charset="0"/>
                          <a:ea typeface="Calibri" pitchFamily="34" charset="-122"/>
                          <a:cs typeface="Calibri" pitchFamily="34" charset="-120"/>
                        </a:rPr>
                        <a:t>Cables &amp; accessories</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950" dirty="0">
                          <a:solidFill>
                            <a:srgbClr val="222222"/>
                          </a:solidFill>
                          <a:latin typeface="Calibri" pitchFamily="34" charset="0"/>
                          <a:ea typeface="Calibri" pitchFamily="34" charset="-122"/>
                          <a:cs typeface="Calibri" pitchFamily="34" charset="-120"/>
                        </a:rPr>
                        <a:t>155,793</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950" dirty="0">
                          <a:solidFill>
                            <a:srgbClr val="222222"/>
                          </a:solidFill>
                          <a:latin typeface="Calibri" pitchFamily="34" charset="0"/>
                          <a:ea typeface="Calibri" pitchFamily="34" charset="-122"/>
                          <a:cs typeface="Calibri" pitchFamily="34" charset="-120"/>
                        </a:rPr>
                        <a:t>55.4%</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950" dirty="0">
                          <a:solidFill>
                            <a:srgbClr val="222222"/>
                          </a:solidFill>
                          <a:latin typeface="Calibri" pitchFamily="34" charset="0"/>
                          <a:ea typeface="Calibri" pitchFamily="34" charset="-122"/>
                          <a:cs typeface="Calibri" pitchFamily="34" charset="-120"/>
                        </a:rPr>
                        <a:t>+8.0%</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1"/>
                  </a:ext>
                </a:extLst>
              </a:tr>
              <a:tr h="329184">
                <a:tc>
                  <a:txBody>
                    <a:bodyPr/>
                    <a:lstStyle/>
                    <a:p>
                      <a:pPr marL="0" indent="0" algn="l">
                        <a:buNone/>
                      </a:pPr>
                      <a:r>
                        <a:rPr lang="en-US" sz="950" dirty="0">
                          <a:solidFill>
                            <a:srgbClr val="222222"/>
                          </a:solidFill>
                          <a:latin typeface="Calibri" pitchFamily="34" charset="0"/>
                          <a:ea typeface="Calibri" pitchFamily="34" charset="-122"/>
                          <a:cs typeface="Calibri" pitchFamily="34" charset="-120"/>
                        </a:rPr>
                        <a:t>Electrical products &amp; digital</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950" dirty="0">
                          <a:solidFill>
                            <a:srgbClr val="222222"/>
                          </a:solidFill>
                          <a:latin typeface="Calibri" pitchFamily="34" charset="0"/>
                          <a:ea typeface="Calibri" pitchFamily="34" charset="-122"/>
                          <a:cs typeface="Calibri" pitchFamily="34" charset="-120"/>
                        </a:rPr>
                        <a:t>34,298</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950" dirty="0">
                          <a:solidFill>
                            <a:srgbClr val="222222"/>
                          </a:solidFill>
                          <a:latin typeface="Calibri" pitchFamily="34" charset="0"/>
                          <a:ea typeface="Calibri" pitchFamily="34" charset="-122"/>
                          <a:cs typeface="Calibri" pitchFamily="34" charset="-120"/>
                        </a:rPr>
                        <a:t>12.2%</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950" dirty="0">
                          <a:solidFill>
                            <a:srgbClr val="222222"/>
                          </a:solidFill>
                          <a:latin typeface="Calibri" pitchFamily="34" charset="0"/>
                          <a:ea typeface="Calibri" pitchFamily="34" charset="-122"/>
                          <a:cs typeface="Calibri" pitchFamily="34" charset="-120"/>
                        </a:rPr>
                        <a:t>+27.1%</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2"/>
                  </a:ext>
                </a:extLst>
              </a:tr>
              <a:tr h="329184">
                <a:tc>
                  <a:txBody>
                    <a:bodyPr/>
                    <a:lstStyle/>
                    <a:p>
                      <a:pPr marL="0" indent="0" algn="l">
                        <a:buNone/>
                      </a:pPr>
                      <a:r>
                        <a:rPr lang="en-US" sz="950" dirty="0">
                          <a:solidFill>
                            <a:srgbClr val="222222"/>
                          </a:solidFill>
                          <a:latin typeface="Calibri" pitchFamily="34" charset="0"/>
                          <a:ea typeface="Calibri" pitchFamily="34" charset="-122"/>
                          <a:cs typeface="Calibri" pitchFamily="34" charset="-120"/>
                        </a:rPr>
                        <a:t>Constructions &amp; infrastructure</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950" dirty="0">
                          <a:solidFill>
                            <a:srgbClr val="222222"/>
                          </a:solidFill>
                          <a:latin typeface="Calibri" pitchFamily="34" charset="0"/>
                          <a:ea typeface="Calibri" pitchFamily="34" charset="-122"/>
                          <a:cs typeface="Calibri" pitchFamily="34" charset="-120"/>
                        </a:rPr>
                        <a:t>90,959</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950" dirty="0">
                          <a:solidFill>
                            <a:srgbClr val="222222"/>
                          </a:solidFill>
                          <a:latin typeface="Calibri" pitchFamily="34" charset="0"/>
                          <a:ea typeface="Calibri" pitchFamily="34" charset="-122"/>
                          <a:cs typeface="Calibri" pitchFamily="34" charset="-120"/>
                        </a:rPr>
                        <a:t>32.4%</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950" dirty="0">
                          <a:solidFill>
                            <a:srgbClr val="222222"/>
                          </a:solidFill>
                          <a:latin typeface="Calibri" pitchFamily="34" charset="0"/>
                          <a:ea typeface="Calibri" pitchFamily="34" charset="-122"/>
                          <a:cs typeface="Calibri" pitchFamily="34" charset="-120"/>
                        </a:rPr>
                        <a:t>+49.9%</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3"/>
                  </a:ext>
                </a:extLst>
              </a:tr>
              <a:tr h="329184">
                <a:tc>
                  <a:txBody>
                    <a:bodyPr/>
                    <a:lstStyle/>
                    <a:p>
                      <a:pPr marL="0" indent="0" algn="l">
                        <a:buNone/>
                      </a:pPr>
                      <a:r>
                        <a:rPr lang="en-US" sz="950" b="1" dirty="0">
                          <a:solidFill>
                            <a:srgbClr val="222222"/>
                          </a:solidFill>
                          <a:latin typeface="Calibri" pitchFamily="34" charset="0"/>
                          <a:ea typeface="Calibri" pitchFamily="34" charset="-122"/>
                          <a:cs typeface="Calibri" pitchFamily="34" charset="-120"/>
                        </a:rPr>
                        <a:t>Total</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950" b="1" dirty="0">
                          <a:solidFill>
                            <a:srgbClr val="222222"/>
                          </a:solidFill>
                          <a:latin typeface="Calibri" pitchFamily="34" charset="0"/>
                          <a:ea typeface="Calibri" pitchFamily="34" charset="-122"/>
                          <a:cs typeface="Calibri" pitchFamily="34" charset="-120"/>
                        </a:rPr>
                        <a:t>281,049</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950" b="1" dirty="0">
                          <a:solidFill>
                            <a:srgbClr val="222222"/>
                          </a:solidFill>
                          <a:latin typeface="Calibri" pitchFamily="34" charset="0"/>
                          <a:ea typeface="Calibri" pitchFamily="34" charset="-122"/>
                          <a:cs typeface="Calibri" pitchFamily="34" charset="-120"/>
                        </a:rPr>
                        <a:t>100.0%</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950" b="1" dirty="0">
                          <a:solidFill>
                            <a:srgbClr val="222222"/>
                          </a:solidFill>
                          <a:latin typeface="Calibri" pitchFamily="34" charset="0"/>
                          <a:ea typeface="Calibri" pitchFamily="34" charset="-122"/>
                          <a:cs typeface="Calibri" pitchFamily="34" charset="-120"/>
                        </a:rPr>
                        <a:t>+21.2%</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4"/>
                  </a:ext>
                </a:extLst>
              </a:tr>
            </a:tbl>
          </a:graphicData>
        </a:graphic>
      </p:graphicFrame>
      <p:sp>
        <p:nvSpPr>
          <p:cNvPr id="8" name="Text 5"/>
          <p:cNvSpPr/>
          <p:nvPr/>
        </p:nvSpPr>
        <p:spPr>
          <a:xfrm>
            <a:off x="4617720" y="2880360"/>
            <a:ext cx="4069080" cy="201168"/>
          </a:xfrm>
          <a:prstGeom prst="rect">
            <a:avLst/>
          </a:prstGeom>
          <a:noFill/>
          <a:ln/>
        </p:spPr>
        <p:txBody>
          <a:bodyPr wrap="square" lIns="0" tIns="0" rIns="0" bIns="0" rtlCol="0" anchor="ctr"/>
          <a:lstStyle/>
          <a:p>
            <a:pPr marL="0" indent="0">
              <a:buNone/>
            </a:pPr>
            <a:r>
              <a:rPr lang="en-US" sz="800" i="1" dirty="0">
                <a:solidFill>
                  <a:srgbClr val="666666"/>
                </a:solidFill>
                <a:latin typeface="Calibri" pitchFamily="34" charset="0"/>
                <a:ea typeface="Calibri" pitchFamily="34" charset="-122"/>
                <a:cs typeface="Calibri" pitchFamily="34" charset="-120"/>
              </a:rPr>
              <a:t>Source: FY2025 consolidated financial statements, Note 5-3.</a:t>
            </a:r>
            <a:endParaRPr lang="en-US" sz="800" dirty="0"/>
          </a:p>
        </p:txBody>
      </p:sp>
      <p:sp>
        <p:nvSpPr>
          <p:cNvPr id="9" name="Shape 6"/>
          <p:cNvSpPr/>
          <p:nvPr/>
        </p:nvSpPr>
        <p:spPr>
          <a:xfrm>
            <a:off x="411480" y="3977640"/>
            <a:ext cx="1554480" cy="777240"/>
          </a:xfrm>
          <a:prstGeom prst="rect">
            <a:avLst/>
          </a:prstGeom>
          <a:solidFill>
            <a:srgbClr val="EDF2FA"/>
          </a:solidFill>
          <a:ln w="9525">
            <a:solidFill>
              <a:srgbClr val="C9D2DD"/>
            </a:solidFill>
            <a:prstDash val="solid"/>
          </a:ln>
        </p:spPr>
        <p:txBody>
          <a:bodyPr/>
          <a:lstStyle/>
          <a:p>
            <a:endParaRPr lang="en-US"/>
          </a:p>
        </p:txBody>
      </p:sp>
      <p:sp>
        <p:nvSpPr>
          <p:cNvPr id="10" name="Text 7"/>
          <p:cNvSpPr/>
          <p:nvPr/>
        </p:nvSpPr>
        <p:spPr>
          <a:xfrm>
            <a:off x="411480" y="4041648"/>
            <a:ext cx="1554480" cy="228600"/>
          </a:xfrm>
          <a:prstGeom prst="rect">
            <a:avLst/>
          </a:prstGeom>
          <a:noFill/>
          <a:ln/>
        </p:spPr>
        <p:txBody>
          <a:bodyPr wrap="square" lIns="0" tIns="0" rIns="0" bIns="0" rtlCol="0" anchor="ctr"/>
          <a:lstStyle/>
          <a:p>
            <a:pPr marL="0" indent="0" algn="ctr">
              <a:buNone/>
            </a:pPr>
            <a:r>
              <a:rPr lang="en-US" sz="900" b="1" dirty="0">
                <a:solidFill>
                  <a:srgbClr val="00205B"/>
                </a:solidFill>
                <a:latin typeface="Calibri" pitchFamily="34" charset="0"/>
                <a:ea typeface="Calibri" pitchFamily="34" charset="-122"/>
                <a:cs typeface="Calibri" pitchFamily="34" charset="-120"/>
              </a:rPr>
              <a:t>Founded</a:t>
            </a:r>
            <a:endParaRPr lang="en-US" sz="900" dirty="0"/>
          </a:p>
        </p:txBody>
      </p:sp>
      <p:sp>
        <p:nvSpPr>
          <p:cNvPr id="11" name="Text 8"/>
          <p:cNvSpPr/>
          <p:nvPr/>
        </p:nvSpPr>
        <p:spPr>
          <a:xfrm>
            <a:off x="457200" y="4279392"/>
            <a:ext cx="1463040" cy="438912"/>
          </a:xfrm>
          <a:prstGeom prst="rect">
            <a:avLst/>
          </a:prstGeom>
          <a:noFill/>
          <a:ln/>
        </p:spPr>
        <p:txBody>
          <a:bodyPr wrap="square" lIns="0" tIns="0" rIns="0" bIns="0" rtlCol="0" anchor="t"/>
          <a:lstStyle/>
          <a:p>
            <a:pPr marL="0" indent="0" algn="ctr">
              <a:buNone/>
            </a:pPr>
            <a:r>
              <a:rPr lang="en-US" sz="900" dirty="0">
                <a:solidFill>
                  <a:srgbClr val="222222"/>
                </a:solidFill>
                <a:latin typeface="Calibri" pitchFamily="34" charset="0"/>
                <a:ea typeface="Calibri" pitchFamily="34" charset="-122"/>
                <a:cs typeface="Calibri" pitchFamily="34" charset="-120"/>
              </a:rPr>
              <a:t>1938</a:t>
            </a:r>
            <a:endParaRPr lang="en-US" sz="900" dirty="0"/>
          </a:p>
        </p:txBody>
      </p:sp>
      <p:sp>
        <p:nvSpPr>
          <p:cNvPr id="12" name="Shape 9"/>
          <p:cNvSpPr/>
          <p:nvPr/>
        </p:nvSpPr>
        <p:spPr>
          <a:xfrm>
            <a:off x="2112264" y="3977640"/>
            <a:ext cx="1554480" cy="777240"/>
          </a:xfrm>
          <a:prstGeom prst="rect">
            <a:avLst/>
          </a:prstGeom>
          <a:solidFill>
            <a:srgbClr val="EDF2FA"/>
          </a:solidFill>
          <a:ln w="9525">
            <a:solidFill>
              <a:srgbClr val="C9D2DD"/>
            </a:solidFill>
            <a:prstDash val="solid"/>
          </a:ln>
        </p:spPr>
        <p:txBody>
          <a:bodyPr/>
          <a:lstStyle/>
          <a:p>
            <a:endParaRPr lang="en-US"/>
          </a:p>
        </p:txBody>
      </p:sp>
      <p:sp>
        <p:nvSpPr>
          <p:cNvPr id="13" name="Text 10"/>
          <p:cNvSpPr/>
          <p:nvPr/>
        </p:nvSpPr>
        <p:spPr>
          <a:xfrm>
            <a:off x="2112264" y="4041648"/>
            <a:ext cx="1554480" cy="228600"/>
          </a:xfrm>
          <a:prstGeom prst="rect">
            <a:avLst/>
          </a:prstGeom>
          <a:noFill/>
          <a:ln/>
        </p:spPr>
        <p:txBody>
          <a:bodyPr wrap="square" lIns="0" tIns="0" rIns="0" bIns="0" rtlCol="0" anchor="ctr"/>
          <a:lstStyle/>
          <a:p>
            <a:pPr marL="0" indent="0" algn="ctr">
              <a:buNone/>
            </a:pPr>
            <a:r>
              <a:rPr lang="en-US" sz="900" b="1" dirty="0">
                <a:solidFill>
                  <a:srgbClr val="00205B"/>
                </a:solidFill>
                <a:latin typeface="Calibri" pitchFamily="34" charset="0"/>
                <a:ea typeface="Calibri" pitchFamily="34" charset="-122"/>
                <a:cs typeface="Calibri" pitchFamily="34" charset="-120"/>
              </a:rPr>
              <a:t>Headquarters</a:t>
            </a:r>
            <a:endParaRPr lang="en-US" sz="900" dirty="0"/>
          </a:p>
        </p:txBody>
      </p:sp>
      <p:sp>
        <p:nvSpPr>
          <p:cNvPr id="14" name="Text 11"/>
          <p:cNvSpPr/>
          <p:nvPr/>
        </p:nvSpPr>
        <p:spPr>
          <a:xfrm>
            <a:off x="2157984" y="4279392"/>
            <a:ext cx="1463040" cy="438912"/>
          </a:xfrm>
          <a:prstGeom prst="rect">
            <a:avLst/>
          </a:prstGeom>
          <a:noFill/>
          <a:ln/>
        </p:spPr>
        <p:txBody>
          <a:bodyPr wrap="square" lIns="0" tIns="0" rIns="0" bIns="0" rtlCol="0" anchor="t"/>
          <a:lstStyle/>
          <a:p>
            <a:pPr marL="0" indent="0" algn="ctr">
              <a:buNone/>
            </a:pPr>
            <a:r>
              <a:rPr lang="en-US" sz="900" dirty="0">
                <a:solidFill>
                  <a:srgbClr val="222222"/>
                </a:solidFill>
                <a:latin typeface="Calibri" pitchFamily="34" charset="0"/>
                <a:ea typeface="Calibri" pitchFamily="34" charset="-122"/>
                <a:cs typeface="Calibri" pitchFamily="34" charset="-120"/>
              </a:rPr>
              <a:t>Cairo, Egypt</a:t>
            </a:r>
            <a:endParaRPr lang="en-US" sz="900" dirty="0"/>
          </a:p>
        </p:txBody>
      </p:sp>
      <p:sp>
        <p:nvSpPr>
          <p:cNvPr id="15" name="Shape 12"/>
          <p:cNvSpPr/>
          <p:nvPr/>
        </p:nvSpPr>
        <p:spPr>
          <a:xfrm>
            <a:off x="3813048" y="3977640"/>
            <a:ext cx="1554480" cy="777240"/>
          </a:xfrm>
          <a:prstGeom prst="rect">
            <a:avLst/>
          </a:prstGeom>
          <a:solidFill>
            <a:srgbClr val="EDF2FA"/>
          </a:solidFill>
          <a:ln w="9525">
            <a:solidFill>
              <a:srgbClr val="C9D2DD"/>
            </a:solidFill>
            <a:prstDash val="solid"/>
          </a:ln>
        </p:spPr>
        <p:txBody>
          <a:bodyPr/>
          <a:lstStyle/>
          <a:p>
            <a:endParaRPr lang="en-US"/>
          </a:p>
        </p:txBody>
      </p:sp>
      <p:sp>
        <p:nvSpPr>
          <p:cNvPr id="16" name="Text 13"/>
          <p:cNvSpPr/>
          <p:nvPr/>
        </p:nvSpPr>
        <p:spPr>
          <a:xfrm>
            <a:off x="3813048" y="4041648"/>
            <a:ext cx="1554480" cy="228600"/>
          </a:xfrm>
          <a:prstGeom prst="rect">
            <a:avLst/>
          </a:prstGeom>
          <a:noFill/>
          <a:ln/>
        </p:spPr>
        <p:txBody>
          <a:bodyPr wrap="square" lIns="0" tIns="0" rIns="0" bIns="0" rtlCol="0" anchor="ctr"/>
          <a:lstStyle/>
          <a:p>
            <a:pPr marL="0" indent="0" algn="ctr">
              <a:buNone/>
            </a:pPr>
            <a:r>
              <a:rPr lang="en-US" sz="900" b="1" dirty="0">
                <a:solidFill>
                  <a:srgbClr val="00205B"/>
                </a:solidFill>
                <a:latin typeface="Calibri" pitchFamily="34" charset="0"/>
                <a:ea typeface="Calibri" pitchFamily="34" charset="-122"/>
                <a:cs typeface="Calibri" pitchFamily="34" charset="-120"/>
              </a:rPr>
              <a:t>Segments</a:t>
            </a:r>
            <a:endParaRPr lang="en-US" sz="900" dirty="0"/>
          </a:p>
        </p:txBody>
      </p:sp>
      <p:sp>
        <p:nvSpPr>
          <p:cNvPr id="17" name="Text 14"/>
          <p:cNvSpPr/>
          <p:nvPr/>
        </p:nvSpPr>
        <p:spPr>
          <a:xfrm>
            <a:off x="3858768" y="4279392"/>
            <a:ext cx="1463040" cy="438912"/>
          </a:xfrm>
          <a:prstGeom prst="rect">
            <a:avLst/>
          </a:prstGeom>
          <a:noFill/>
          <a:ln/>
        </p:spPr>
        <p:txBody>
          <a:bodyPr wrap="square" lIns="0" tIns="0" rIns="0" bIns="0" rtlCol="0" anchor="t"/>
          <a:lstStyle/>
          <a:p>
            <a:pPr marL="0" indent="0" algn="ctr">
              <a:buNone/>
            </a:pPr>
            <a:r>
              <a:rPr lang="en-US" sz="900" dirty="0">
                <a:solidFill>
                  <a:srgbClr val="222222"/>
                </a:solidFill>
                <a:latin typeface="Calibri" pitchFamily="34" charset="0"/>
                <a:ea typeface="Calibri" pitchFamily="34" charset="-122"/>
                <a:cs typeface="Calibri" pitchFamily="34" charset="-120"/>
              </a:rPr>
              <a:t>3 reporting lines</a:t>
            </a:r>
            <a:endParaRPr lang="en-US" sz="900" dirty="0"/>
          </a:p>
        </p:txBody>
      </p:sp>
      <p:sp>
        <p:nvSpPr>
          <p:cNvPr id="18" name="Shape 15"/>
          <p:cNvSpPr/>
          <p:nvPr/>
        </p:nvSpPr>
        <p:spPr>
          <a:xfrm>
            <a:off x="5513832" y="3977640"/>
            <a:ext cx="1554480" cy="777240"/>
          </a:xfrm>
          <a:prstGeom prst="rect">
            <a:avLst/>
          </a:prstGeom>
          <a:solidFill>
            <a:srgbClr val="EDF2FA"/>
          </a:solidFill>
          <a:ln w="9525">
            <a:solidFill>
              <a:srgbClr val="C9D2DD"/>
            </a:solidFill>
            <a:prstDash val="solid"/>
          </a:ln>
        </p:spPr>
        <p:txBody>
          <a:bodyPr/>
          <a:lstStyle/>
          <a:p>
            <a:endParaRPr lang="en-US"/>
          </a:p>
        </p:txBody>
      </p:sp>
      <p:sp>
        <p:nvSpPr>
          <p:cNvPr id="19" name="Text 16"/>
          <p:cNvSpPr/>
          <p:nvPr/>
        </p:nvSpPr>
        <p:spPr>
          <a:xfrm>
            <a:off x="5513832" y="4041648"/>
            <a:ext cx="1554480" cy="228600"/>
          </a:xfrm>
          <a:prstGeom prst="rect">
            <a:avLst/>
          </a:prstGeom>
          <a:noFill/>
          <a:ln/>
        </p:spPr>
        <p:txBody>
          <a:bodyPr wrap="square" lIns="0" tIns="0" rIns="0" bIns="0" rtlCol="0" anchor="ctr"/>
          <a:lstStyle/>
          <a:p>
            <a:pPr marL="0" indent="0" algn="ctr">
              <a:buNone/>
            </a:pPr>
            <a:r>
              <a:rPr lang="en-US" sz="900" b="1" dirty="0">
                <a:solidFill>
                  <a:srgbClr val="00205B"/>
                </a:solidFill>
                <a:latin typeface="Calibri" pitchFamily="34" charset="0"/>
                <a:ea typeface="Calibri" pitchFamily="34" charset="-122"/>
                <a:cs typeface="Calibri" pitchFamily="34" charset="-120"/>
              </a:rPr>
              <a:t>Main Markets</a:t>
            </a:r>
            <a:endParaRPr lang="en-US" sz="900" dirty="0"/>
          </a:p>
        </p:txBody>
      </p:sp>
      <p:sp>
        <p:nvSpPr>
          <p:cNvPr id="20" name="Text 17"/>
          <p:cNvSpPr/>
          <p:nvPr/>
        </p:nvSpPr>
        <p:spPr>
          <a:xfrm>
            <a:off x="5559552" y="4279392"/>
            <a:ext cx="1463040" cy="438912"/>
          </a:xfrm>
          <a:prstGeom prst="rect">
            <a:avLst/>
          </a:prstGeom>
          <a:noFill/>
          <a:ln/>
        </p:spPr>
        <p:txBody>
          <a:bodyPr wrap="square" lIns="0" tIns="0" rIns="0" bIns="0" rtlCol="0" anchor="t"/>
          <a:lstStyle/>
          <a:p>
            <a:pPr marL="0" indent="0" algn="ctr">
              <a:buNone/>
            </a:pPr>
            <a:r>
              <a:rPr lang="en-US" sz="900" dirty="0">
                <a:solidFill>
                  <a:srgbClr val="222222"/>
                </a:solidFill>
                <a:latin typeface="Calibri" pitchFamily="34" charset="0"/>
                <a:ea typeface="Calibri" pitchFamily="34" charset="-122"/>
                <a:cs typeface="Calibri" pitchFamily="34" charset="-120"/>
              </a:rPr>
              <a:t>Egypt · GCC · Africa · Europe</a:t>
            </a:r>
            <a:endParaRPr lang="en-US" sz="900" dirty="0"/>
          </a:p>
        </p:txBody>
      </p:sp>
      <p:sp>
        <p:nvSpPr>
          <p:cNvPr id="21" name="Shape 18"/>
          <p:cNvSpPr/>
          <p:nvPr/>
        </p:nvSpPr>
        <p:spPr>
          <a:xfrm>
            <a:off x="7214616" y="3977640"/>
            <a:ext cx="1554480" cy="777240"/>
          </a:xfrm>
          <a:prstGeom prst="rect">
            <a:avLst/>
          </a:prstGeom>
          <a:solidFill>
            <a:srgbClr val="EDF2FA"/>
          </a:solidFill>
          <a:ln w="9525">
            <a:solidFill>
              <a:srgbClr val="C9D2DD"/>
            </a:solidFill>
            <a:prstDash val="solid"/>
          </a:ln>
        </p:spPr>
        <p:txBody>
          <a:bodyPr/>
          <a:lstStyle/>
          <a:p>
            <a:endParaRPr lang="en-US"/>
          </a:p>
        </p:txBody>
      </p:sp>
      <p:sp>
        <p:nvSpPr>
          <p:cNvPr id="22" name="Text 19"/>
          <p:cNvSpPr/>
          <p:nvPr/>
        </p:nvSpPr>
        <p:spPr>
          <a:xfrm>
            <a:off x="7214616" y="4041648"/>
            <a:ext cx="1554480" cy="228600"/>
          </a:xfrm>
          <a:prstGeom prst="rect">
            <a:avLst/>
          </a:prstGeom>
          <a:noFill/>
          <a:ln/>
        </p:spPr>
        <p:txBody>
          <a:bodyPr wrap="square" lIns="0" tIns="0" rIns="0" bIns="0" rtlCol="0" anchor="ctr"/>
          <a:lstStyle/>
          <a:p>
            <a:pPr marL="0" indent="0" algn="ctr">
              <a:buNone/>
            </a:pPr>
            <a:r>
              <a:rPr lang="en-US" sz="900" b="1" dirty="0">
                <a:solidFill>
                  <a:srgbClr val="00205B"/>
                </a:solidFill>
                <a:latin typeface="Calibri" pitchFamily="34" charset="0"/>
                <a:ea typeface="Calibri" pitchFamily="34" charset="-122"/>
                <a:cs typeface="Calibri" pitchFamily="34" charset="-120"/>
              </a:rPr>
              <a:t>EGX Listing</a:t>
            </a:r>
            <a:endParaRPr lang="en-US" sz="900" dirty="0"/>
          </a:p>
        </p:txBody>
      </p:sp>
      <p:sp>
        <p:nvSpPr>
          <p:cNvPr id="23" name="Text 20"/>
          <p:cNvSpPr/>
          <p:nvPr/>
        </p:nvSpPr>
        <p:spPr>
          <a:xfrm>
            <a:off x="7260336" y="4279392"/>
            <a:ext cx="1463040" cy="438912"/>
          </a:xfrm>
          <a:prstGeom prst="rect">
            <a:avLst/>
          </a:prstGeom>
          <a:noFill/>
          <a:ln/>
        </p:spPr>
        <p:txBody>
          <a:bodyPr wrap="square" lIns="0" tIns="0" rIns="0" bIns="0" rtlCol="0" anchor="t"/>
          <a:lstStyle/>
          <a:p>
            <a:pPr marL="0" indent="0" algn="ctr">
              <a:buNone/>
            </a:pPr>
            <a:r>
              <a:rPr lang="en-US" sz="900" dirty="0">
                <a:solidFill>
                  <a:srgbClr val="222222"/>
                </a:solidFill>
                <a:latin typeface="Calibri" pitchFamily="34" charset="0"/>
                <a:ea typeface="Calibri" pitchFamily="34" charset="-122"/>
                <a:cs typeface="Calibri" pitchFamily="34" charset="-120"/>
              </a:rPr>
              <a:t>2006 (SWDY.CA)</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11480" y="164592"/>
            <a:ext cx="8321040" cy="0"/>
          </a:xfrm>
          <a:prstGeom prst="line">
            <a:avLst/>
          </a:prstGeom>
          <a:noFill/>
          <a:ln w="12700">
            <a:solidFill>
              <a:srgbClr val="00205B"/>
            </a:solidFill>
            <a:prstDash val="solid"/>
          </a:ln>
        </p:spPr>
        <p:txBody>
          <a:bodyPr/>
          <a:lstStyle/>
          <a:p>
            <a:endParaRPr lang="en-US"/>
          </a:p>
        </p:txBody>
      </p:sp>
      <p:sp>
        <p:nvSpPr>
          <p:cNvPr id="3" name="Text 1"/>
          <p:cNvSpPr/>
          <p:nvPr/>
        </p:nvSpPr>
        <p:spPr>
          <a:xfrm>
            <a:off x="411480" y="256032"/>
            <a:ext cx="6949440" cy="384048"/>
          </a:xfrm>
          <a:prstGeom prst="rect">
            <a:avLst/>
          </a:prstGeom>
          <a:noFill/>
          <a:ln/>
        </p:spPr>
        <p:txBody>
          <a:bodyPr wrap="square" lIns="0" tIns="0" rIns="0" bIns="0" rtlCol="0" anchor="ctr"/>
          <a:lstStyle/>
          <a:p>
            <a:pPr marL="0" indent="0">
              <a:buNone/>
            </a:pPr>
            <a:r>
              <a:rPr lang="en-US" sz="1700" b="1" dirty="0">
                <a:solidFill>
                  <a:srgbClr val="00205B"/>
                </a:solidFill>
                <a:latin typeface="Calibri" pitchFamily="34" charset="0"/>
                <a:ea typeface="Calibri" pitchFamily="34" charset="-122"/>
                <a:cs typeface="Calibri" pitchFamily="34" charset="-120"/>
              </a:rPr>
              <a:t>Historical &amp; Forecast Financial Performance</a:t>
            </a:r>
            <a:endParaRPr lang="en-US" sz="1700" dirty="0"/>
          </a:p>
        </p:txBody>
      </p:sp>
      <p:sp>
        <p:nvSpPr>
          <p:cNvPr id="4" name="Text 2"/>
          <p:cNvSpPr/>
          <p:nvPr/>
        </p:nvSpPr>
        <p:spPr>
          <a:xfrm>
            <a:off x="8641080" y="4828032"/>
            <a:ext cx="365760" cy="228600"/>
          </a:xfrm>
          <a:prstGeom prst="rect">
            <a:avLst/>
          </a:prstGeom>
          <a:noFill/>
          <a:ln/>
        </p:spPr>
        <p:txBody>
          <a:bodyPr wrap="square" lIns="0" tIns="0" rIns="0" bIns="0" rtlCol="0" anchor="ctr"/>
          <a:lstStyle/>
          <a:p>
            <a:pPr marL="0" indent="0" algn="r">
              <a:buNone/>
            </a:pPr>
            <a:r>
              <a:rPr lang="en-US" sz="900" dirty="0">
                <a:solidFill>
                  <a:srgbClr val="999999"/>
                </a:solidFill>
                <a:latin typeface="Calibri" pitchFamily="34" charset="0"/>
                <a:ea typeface="Calibri" pitchFamily="34" charset="-122"/>
                <a:cs typeface="Calibri" pitchFamily="34" charset="-120"/>
              </a:rPr>
              <a:t>4</a:t>
            </a:r>
            <a:endParaRPr lang="en-US" sz="900" dirty="0"/>
          </a:p>
        </p:txBody>
      </p:sp>
      <p:graphicFrame>
        <p:nvGraphicFramePr>
          <p:cNvPr id="5" name="Chart 0"/>
          <p:cNvGraphicFramePr/>
          <p:nvPr/>
        </p:nvGraphicFramePr>
        <p:xfrm>
          <a:off x="411480" y="713232"/>
          <a:ext cx="8321040" cy="208483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411480" y="2889504"/>
          <a:ext cx="8321040" cy="1956816"/>
        </p:xfrm>
        <a:graphic>
          <a:graphicData uri="http://schemas.openxmlformats.org/drawingml/2006/table">
            <a:tbl>
              <a:tblPr/>
              <a:tblGrid>
                <a:gridCol w="173736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gridCol w="1097280">
                  <a:extLst>
                    <a:ext uri="{9D8B030D-6E8A-4147-A177-3AD203B41FA5}">
                      <a16:colId xmlns:a16="http://schemas.microsoft.com/office/drawing/2014/main" val="20004"/>
                    </a:ext>
                  </a:extLst>
                </a:gridCol>
                <a:gridCol w="1097280">
                  <a:extLst>
                    <a:ext uri="{9D8B030D-6E8A-4147-A177-3AD203B41FA5}">
                      <a16:colId xmlns:a16="http://schemas.microsoft.com/office/drawing/2014/main" val="20005"/>
                    </a:ext>
                  </a:extLst>
                </a:gridCol>
                <a:gridCol w="1097280">
                  <a:extLst>
                    <a:ext uri="{9D8B030D-6E8A-4147-A177-3AD203B41FA5}">
                      <a16:colId xmlns:a16="http://schemas.microsoft.com/office/drawing/2014/main" val="20006"/>
                    </a:ext>
                  </a:extLst>
                </a:gridCol>
              </a:tblGrid>
              <a:tr h="169164">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EGP mn</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FY23A</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FY24A</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FY25A</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FY26E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FY27E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FY28E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extLst>
                  <a:ext uri="{0D108BD9-81ED-4DB2-BD59-A6C34878D82A}">
                    <a16:rowId xmlns:a16="http://schemas.microsoft.com/office/drawing/2014/main" val="10000"/>
                  </a:ext>
                </a:extLst>
              </a:tr>
              <a:tr h="169164">
                <a:tc>
                  <a:txBody>
                    <a:bodyPr/>
                    <a:lstStyle/>
                    <a:p>
                      <a:pPr marL="0" indent="0" algn="l">
                        <a:buNone/>
                      </a:pPr>
                      <a:r>
                        <a:rPr lang="en-US" sz="780" b="1" dirty="0">
                          <a:solidFill>
                            <a:srgbClr val="222222"/>
                          </a:solidFill>
                          <a:latin typeface="Calibri" pitchFamily="34" charset="0"/>
                          <a:ea typeface="Calibri" pitchFamily="34" charset="-122"/>
                          <a:cs typeface="Calibri" pitchFamily="34" charset="-120"/>
                        </a:rPr>
                        <a:t>Revenue</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152,186</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231,982</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281,049</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333,891</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386,096</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435,287</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1"/>
                  </a:ext>
                </a:extLst>
              </a:tr>
              <a:tr h="169164">
                <a:tc>
                  <a:txBody>
                    <a:bodyPr/>
                    <a:lstStyle/>
                    <a:p>
                      <a:pPr marL="0" indent="0" algn="l">
                        <a:buNone/>
                      </a:pPr>
                      <a:r>
                        <a:rPr lang="en-US" sz="780" i="1" dirty="0">
                          <a:solidFill>
                            <a:srgbClr val="666666"/>
                          </a:solidFill>
                          <a:latin typeface="Calibri" pitchFamily="34" charset="0"/>
                          <a:ea typeface="Calibri" pitchFamily="34" charset="-122"/>
                          <a:cs typeface="Calibri" pitchFamily="34" charset="-120"/>
                        </a:rPr>
                        <a:t>Y/Y Growth</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i="1" dirty="0">
                          <a:solidFill>
                            <a:srgbClr val="666666"/>
                          </a:solidFill>
                          <a:latin typeface="Calibri" pitchFamily="34" charset="0"/>
                          <a:ea typeface="Calibri" pitchFamily="34" charset="-122"/>
                          <a:cs typeface="Calibri" pitchFamily="34" charset="-120"/>
                        </a:rPr>
                        <a:t>—</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i="1" dirty="0">
                          <a:solidFill>
                            <a:srgbClr val="666666"/>
                          </a:solidFill>
                          <a:latin typeface="Calibri" pitchFamily="34" charset="0"/>
                          <a:ea typeface="Calibri" pitchFamily="34" charset="-122"/>
                          <a:cs typeface="Calibri" pitchFamily="34" charset="-120"/>
                        </a:rPr>
                        <a:t>52.4%</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i="1" dirty="0">
                          <a:solidFill>
                            <a:srgbClr val="666666"/>
                          </a:solidFill>
                          <a:latin typeface="Calibri" pitchFamily="34" charset="0"/>
                          <a:ea typeface="Calibri" pitchFamily="34" charset="-122"/>
                          <a:cs typeface="Calibri" pitchFamily="34" charset="-120"/>
                        </a:rPr>
                        <a:t>21.2%</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i="1" dirty="0">
                          <a:solidFill>
                            <a:srgbClr val="666666"/>
                          </a:solidFill>
                          <a:latin typeface="Calibri" pitchFamily="34" charset="0"/>
                          <a:ea typeface="Calibri" pitchFamily="34" charset="-122"/>
                          <a:cs typeface="Calibri" pitchFamily="34" charset="-120"/>
                        </a:rPr>
                        <a:t>18.8%</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i="1" dirty="0">
                          <a:solidFill>
                            <a:srgbClr val="666666"/>
                          </a:solidFill>
                          <a:latin typeface="Calibri" pitchFamily="34" charset="0"/>
                          <a:ea typeface="Calibri" pitchFamily="34" charset="-122"/>
                          <a:cs typeface="Calibri" pitchFamily="34" charset="-120"/>
                        </a:rPr>
                        <a:t>15.6%</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i="1" dirty="0">
                          <a:solidFill>
                            <a:srgbClr val="666666"/>
                          </a:solidFill>
                          <a:latin typeface="Calibri" pitchFamily="34" charset="0"/>
                          <a:ea typeface="Calibri" pitchFamily="34" charset="-122"/>
                          <a:cs typeface="Calibri" pitchFamily="34" charset="-120"/>
                        </a:rPr>
                        <a:t>12.7%</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2"/>
                  </a:ext>
                </a:extLst>
              </a:tr>
              <a:tr h="169164">
                <a:tc>
                  <a:txBody>
                    <a:bodyPr/>
                    <a:lstStyle/>
                    <a:p>
                      <a:pPr marL="0" indent="0" algn="l">
                        <a:buNone/>
                      </a:pPr>
                      <a:r>
                        <a:rPr lang="en-US" sz="780" dirty="0">
                          <a:solidFill>
                            <a:srgbClr val="222222"/>
                          </a:solidFill>
                          <a:latin typeface="Calibri" pitchFamily="34" charset="0"/>
                          <a:ea typeface="Calibri" pitchFamily="34" charset="-122"/>
                          <a:cs typeface="Calibri" pitchFamily="34" charset="-120"/>
                        </a:rPr>
                        <a:t>Gross Profit</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29,077</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43,899</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40,762</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50,084</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57,914</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65,293</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3"/>
                  </a:ext>
                </a:extLst>
              </a:tr>
              <a:tr h="169164">
                <a:tc>
                  <a:txBody>
                    <a:bodyPr/>
                    <a:lstStyle/>
                    <a:p>
                      <a:pPr marL="0" indent="0" algn="l">
                        <a:buNone/>
                      </a:pPr>
                      <a:r>
                        <a:rPr lang="en-US" sz="780" b="1" dirty="0">
                          <a:solidFill>
                            <a:srgbClr val="222222"/>
                          </a:solidFill>
                          <a:latin typeface="Calibri" pitchFamily="34" charset="0"/>
                          <a:ea typeface="Calibri" pitchFamily="34" charset="-122"/>
                          <a:cs typeface="Calibri" pitchFamily="34" charset="-120"/>
                        </a:rPr>
                        <a:t>EBITDA</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20,035</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31,601</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28,363</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34,639</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40,597</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46,152</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4"/>
                  </a:ext>
                </a:extLst>
              </a:tr>
              <a:tr h="169164">
                <a:tc>
                  <a:txBody>
                    <a:bodyPr/>
                    <a:lstStyle/>
                    <a:p>
                      <a:pPr marL="0" indent="0" algn="l">
                        <a:buNone/>
                      </a:pPr>
                      <a:r>
                        <a:rPr lang="en-US" sz="780" i="1" dirty="0">
                          <a:solidFill>
                            <a:srgbClr val="666666"/>
                          </a:solidFill>
                          <a:latin typeface="Calibri" pitchFamily="34" charset="0"/>
                          <a:ea typeface="Calibri" pitchFamily="34" charset="-122"/>
                          <a:cs typeface="Calibri" pitchFamily="34" charset="-120"/>
                        </a:rPr>
                        <a:t>EBITDA Margin</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i="1" dirty="0">
                          <a:solidFill>
                            <a:srgbClr val="666666"/>
                          </a:solidFill>
                          <a:latin typeface="Calibri" pitchFamily="34" charset="0"/>
                          <a:ea typeface="Calibri" pitchFamily="34" charset="-122"/>
                          <a:cs typeface="Calibri" pitchFamily="34" charset="-120"/>
                        </a:rPr>
                        <a:t>13.2%</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i="1" dirty="0">
                          <a:solidFill>
                            <a:srgbClr val="666666"/>
                          </a:solidFill>
                          <a:latin typeface="Calibri" pitchFamily="34" charset="0"/>
                          <a:ea typeface="Calibri" pitchFamily="34" charset="-122"/>
                          <a:cs typeface="Calibri" pitchFamily="34" charset="-120"/>
                        </a:rPr>
                        <a:t>13.6%</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i="1" dirty="0">
                          <a:solidFill>
                            <a:srgbClr val="666666"/>
                          </a:solidFill>
                          <a:latin typeface="Calibri" pitchFamily="34" charset="0"/>
                          <a:ea typeface="Calibri" pitchFamily="34" charset="-122"/>
                          <a:cs typeface="Calibri" pitchFamily="34" charset="-120"/>
                        </a:rPr>
                        <a:t>10.1%</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i="1" dirty="0">
                          <a:solidFill>
                            <a:srgbClr val="666666"/>
                          </a:solidFill>
                          <a:latin typeface="Calibri" pitchFamily="34" charset="0"/>
                          <a:ea typeface="Calibri" pitchFamily="34" charset="-122"/>
                          <a:cs typeface="Calibri" pitchFamily="34" charset="-120"/>
                        </a:rPr>
                        <a:t>10.4%</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i="1" dirty="0">
                          <a:solidFill>
                            <a:srgbClr val="666666"/>
                          </a:solidFill>
                          <a:latin typeface="Calibri" pitchFamily="34" charset="0"/>
                          <a:ea typeface="Calibri" pitchFamily="34" charset="-122"/>
                          <a:cs typeface="Calibri" pitchFamily="34" charset="-120"/>
                        </a:rPr>
                        <a:t>10.5%</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i="1" dirty="0">
                          <a:solidFill>
                            <a:srgbClr val="666666"/>
                          </a:solidFill>
                          <a:latin typeface="Calibri" pitchFamily="34" charset="0"/>
                          <a:ea typeface="Calibri" pitchFamily="34" charset="-122"/>
                          <a:cs typeface="Calibri" pitchFamily="34" charset="-120"/>
                        </a:rPr>
                        <a:t>10.6%</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5"/>
                  </a:ext>
                </a:extLst>
              </a:tr>
              <a:tr h="169164">
                <a:tc>
                  <a:txBody>
                    <a:bodyPr/>
                    <a:lstStyle/>
                    <a:p>
                      <a:pPr marL="0" indent="0" algn="l">
                        <a:buNone/>
                      </a:pPr>
                      <a:r>
                        <a:rPr lang="en-US" sz="780" dirty="0">
                          <a:solidFill>
                            <a:srgbClr val="222222"/>
                          </a:solidFill>
                          <a:latin typeface="Calibri" pitchFamily="34" charset="0"/>
                          <a:ea typeface="Calibri" pitchFamily="34" charset="-122"/>
                          <a:cs typeface="Calibri" pitchFamily="34" charset="-120"/>
                        </a:rPr>
                        <a:t>EBIT</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17,739</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29,342</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25,354</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31,219</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36,100</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40,699</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6"/>
                  </a:ext>
                </a:extLst>
              </a:tr>
              <a:tr h="169164">
                <a:tc>
                  <a:txBody>
                    <a:bodyPr/>
                    <a:lstStyle/>
                    <a:p>
                      <a:pPr marL="0" indent="0" algn="l">
                        <a:buNone/>
                      </a:pPr>
                      <a:r>
                        <a:rPr lang="en-US" sz="780" b="1" dirty="0">
                          <a:solidFill>
                            <a:srgbClr val="222222"/>
                          </a:solidFill>
                          <a:latin typeface="Calibri" pitchFamily="34" charset="0"/>
                          <a:ea typeface="Calibri" pitchFamily="34" charset="-122"/>
                          <a:cs typeface="Calibri" pitchFamily="34" charset="-120"/>
                        </a:rPr>
                        <a:t>Net Income (parent)</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10,116</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17,461</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17,330</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21,345</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24,687</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80" b="1" dirty="0">
                          <a:solidFill>
                            <a:srgbClr val="222222"/>
                          </a:solidFill>
                          <a:latin typeface="Calibri" pitchFamily="34" charset="0"/>
                          <a:ea typeface="Calibri" pitchFamily="34" charset="-122"/>
                          <a:cs typeface="Calibri" pitchFamily="34" charset="-120"/>
                        </a:rPr>
                        <a:t>28,087</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7"/>
                  </a:ext>
                </a:extLst>
              </a:tr>
              <a:tr h="169164">
                <a:tc>
                  <a:txBody>
                    <a:bodyPr/>
                    <a:lstStyle/>
                    <a:p>
                      <a:pPr marL="0" indent="0" algn="l">
                        <a:buNone/>
                      </a:pPr>
                      <a:r>
                        <a:rPr lang="en-US" sz="780" dirty="0">
                          <a:solidFill>
                            <a:srgbClr val="222222"/>
                          </a:solidFill>
                          <a:latin typeface="Calibri" pitchFamily="34" charset="0"/>
                          <a:ea typeface="Calibri" pitchFamily="34" charset="-122"/>
                          <a:cs typeface="Calibri" pitchFamily="34" charset="-120"/>
                        </a:rPr>
                        <a:t>EPS (EGP)</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4.73</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8.16</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8.10</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9.98</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11.54</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80" dirty="0">
                          <a:solidFill>
                            <a:srgbClr val="222222"/>
                          </a:solidFill>
                          <a:latin typeface="Calibri" pitchFamily="34" charset="0"/>
                          <a:ea typeface="Calibri" pitchFamily="34" charset="-122"/>
                          <a:cs typeface="Calibri" pitchFamily="34" charset="-120"/>
                        </a:rPr>
                        <a:t>13.13</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11480" y="164592"/>
            <a:ext cx="8321040" cy="0"/>
          </a:xfrm>
          <a:prstGeom prst="line">
            <a:avLst/>
          </a:prstGeom>
          <a:noFill/>
          <a:ln w="12700">
            <a:solidFill>
              <a:srgbClr val="00205B"/>
            </a:solidFill>
            <a:prstDash val="solid"/>
          </a:ln>
        </p:spPr>
        <p:txBody>
          <a:bodyPr/>
          <a:lstStyle/>
          <a:p>
            <a:endParaRPr lang="en-US"/>
          </a:p>
        </p:txBody>
      </p:sp>
      <p:sp>
        <p:nvSpPr>
          <p:cNvPr id="3" name="Text 1"/>
          <p:cNvSpPr/>
          <p:nvPr/>
        </p:nvSpPr>
        <p:spPr>
          <a:xfrm>
            <a:off x="411480" y="256032"/>
            <a:ext cx="6949440" cy="384048"/>
          </a:xfrm>
          <a:prstGeom prst="rect">
            <a:avLst/>
          </a:prstGeom>
          <a:noFill/>
          <a:ln/>
        </p:spPr>
        <p:txBody>
          <a:bodyPr wrap="square" lIns="0" tIns="0" rIns="0" bIns="0" rtlCol="0" anchor="ctr"/>
          <a:lstStyle/>
          <a:p>
            <a:pPr marL="0" indent="0">
              <a:buNone/>
            </a:pPr>
            <a:r>
              <a:rPr lang="en-US" sz="1700" b="1" dirty="0">
                <a:solidFill>
                  <a:srgbClr val="00205B"/>
                </a:solidFill>
                <a:latin typeface="Calibri" pitchFamily="34" charset="0"/>
                <a:ea typeface="Calibri" pitchFamily="34" charset="-122"/>
                <a:cs typeface="Calibri" pitchFamily="34" charset="-120"/>
              </a:rPr>
              <a:t>Revenue Model &amp; Key Operating Assumptions</a:t>
            </a:r>
            <a:endParaRPr lang="en-US" sz="1700" dirty="0"/>
          </a:p>
        </p:txBody>
      </p:sp>
      <p:sp>
        <p:nvSpPr>
          <p:cNvPr id="4" name="Text 2"/>
          <p:cNvSpPr/>
          <p:nvPr/>
        </p:nvSpPr>
        <p:spPr>
          <a:xfrm>
            <a:off x="8641080" y="4828032"/>
            <a:ext cx="365760" cy="228600"/>
          </a:xfrm>
          <a:prstGeom prst="rect">
            <a:avLst/>
          </a:prstGeom>
          <a:noFill/>
          <a:ln/>
        </p:spPr>
        <p:txBody>
          <a:bodyPr wrap="square" lIns="0" tIns="0" rIns="0" bIns="0" rtlCol="0" anchor="ctr"/>
          <a:lstStyle/>
          <a:p>
            <a:pPr marL="0" indent="0" algn="r">
              <a:buNone/>
            </a:pPr>
            <a:r>
              <a:rPr lang="en-US" sz="900" dirty="0">
                <a:solidFill>
                  <a:srgbClr val="999999"/>
                </a:solidFill>
                <a:latin typeface="Calibri" pitchFamily="34" charset="0"/>
                <a:ea typeface="Calibri" pitchFamily="34" charset="-122"/>
                <a:cs typeface="Calibri" pitchFamily="34" charset="-120"/>
              </a:rPr>
              <a:t>5</a:t>
            </a:r>
            <a:endParaRPr lang="en-US" sz="900" dirty="0"/>
          </a:p>
        </p:txBody>
      </p:sp>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411480" y="749808"/>
          <a:ext cx="4937760" cy="2724912"/>
        </p:xfrm>
        <a:graphic>
          <a:graphicData uri="http://schemas.openxmlformats.org/drawingml/2006/table">
            <a:tbl>
              <a:tblPr/>
              <a:tblGrid>
                <a:gridCol w="822960">
                  <a:extLst>
                    <a:ext uri="{9D8B030D-6E8A-4147-A177-3AD203B41FA5}">
                      <a16:colId xmlns:a16="http://schemas.microsoft.com/office/drawing/2014/main" val="20000"/>
                    </a:ext>
                  </a:extLst>
                </a:gridCol>
                <a:gridCol w="822960">
                  <a:extLst>
                    <a:ext uri="{9D8B030D-6E8A-4147-A177-3AD203B41FA5}">
                      <a16:colId xmlns:a16="http://schemas.microsoft.com/office/drawing/2014/main" val="20001"/>
                    </a:ext>
                  </a:extLst>
                </a:gridCol>
                <a:gridCol w="822960">
                  <a:extLst>
                    <a:ext uri="{9D8B030D-6E8A-4147-A177-3AD203B41FA5}">
                      <a16:colId xmlns:a16="http://schemas.microsoft.com/office/drawing/2014/main" val="20002"/>
                    </a:ext>
                  </a:extLst>
                </a:gridCol>
                <a:gridCol w="822960">
                  <a:extLst>
                    <a:ext uri="{9D8B030D-6E8A-4147-A177-3AD203B41FA5}">
                      <a16:colId xmlns:a16="http://schemas.microsoft.com/office/drawing/2014/main" val="20003"/>
                    </a:ext>
                  </a:extLst>
                </a:gridCol>
                <a:gridCol w="822960">
                  <a:extLst>
                    <a:ext uri="{9D8B030D-6E8A-4147-A177-3AD203B41FA5}">
                      <a16:colId xmlns:a16="http://schemas.microsoft.com/office/drawing/2014/main" val="20004"/>
                    </a:ext>
                  </a:extLst>
                </a:gridCol>
                <a:gridCol w="822960">
                  <a:extLst>
                    <a:ext uri="{9D8B030D-6E8A-4147-A177-3AD203B41FA5}">
                      <a16:colId xmlns:a16="http://schemas.microsoft.com/office/drawing/2014/main" val="20005"/>
                    </a:ext>
                  </a:extLst>
                </a:gridCol>
              </a:tblGrid>
              <a:tr h="187452">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EGP mn</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FY24A</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FY25A</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FY26E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FY27E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FY28E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extLst>
                  <a:ext uri="{0D108BD9-81ED-4DB2-BD59-A6C34878D82A}">
                    <a16:rowId xmlns:a16="http://schemas.microsoft.com/office/drawing/2014/main" val="10000"/>
                  </a:ext>
                </a:extLst>
              </a:tr>
              <a:tr h="187452">
                <a:tc>
                  <a:txBody>
                    <a:bodyPr/>
                    <a:lstStyle/>
                    <a:p>
                      <a:pPr marL="0" indent="0" algn="l">
                        <a:buNone/>
                      </a:pPr>
                      <a:r>
                        <a:rPr lang="en-US" sz="840" b="1" dirty="0">
                          <a:solidFill>
                            <a:srgbClr val="222222"/>
                          </a:solidFill>
                          <a:latin typeface="Calibri" pitchFamily="34" charset="0"/>
                          <a:ea typeface="Calibri" pitchFamily="34" charset="-122"/>
                          <a:cs typeface="Calibri" pitchFamily="34" charset="-120"/>
                        </a:rPr>
                        <a:t>Cables</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144,307</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155,793</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174,488</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193,682</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213,050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1"/>
                  </a:ext>
                </a:extLst>
              </a:tr>
              <a:tr h="187452">
                <a:tc>
                  <a:txBody>
                    <a:bodyPr/>
                    <a:lstStyle/>
                    <a:p>
                      <a:pPr marL="0" indent="0" algn="l">
                        <a:buNone/>
                      </a:pPr>
                      <a:r>
                        <a:rPr lang="en-US" sz="840" i="1" dirty="0">
                          <a:solidFill>
                            <a:srgbClr val="666666"/>
                          </a:solidFill>
                          <a:latin typeface="Calibri" pitchFamily="34" charset="0"/>
                          <a:ea typeface="Calibri" pitchFamily="34" charset="-122"/>
                          <a:cs typeface="Calibri" pitchFamily="34" charset="-120"/>
                        </a:rPr>
                        <a:t>   Y/Y Growth</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+8.0%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+12.0%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+11.0%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+10.0%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2"/>
                  </a:ext>
                </a:extLst>
              </a:tr>
              <a:tr h="187452">
                <a:tc>
                  <a:txBody>
                    <a:bodyPr/>
                    <a:lstStyle/>
                    <a:p>
                      <a:pPr marL="0" indent="0" algn="l">
                        <a:buNone/>
                      </a:pPr>
                      <a:r>
                        <a:rPr lang="en-US" sz="840" i="1" dirty="0">
                          <a:solidFill>
                            <a:srgbClr val="666666"/>
                          </a:solidFill>
                          <a:latin typeface="Calibri" pitchFamily="34" charset="0"/>
                          <a:ea typeface="Calibri" pitchFamily="34" charset="-122"/>
                          <a:cs typeface="Calibri" pitchFamily="34" charset="-120"/>
                        </a:rPr>
                        <a:t>   % of Total</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62.2%</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55.4%</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52.3%</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50.2%</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48.9%</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3"/>
                  </a:ext>
                </a:extLst>
              </a:tr>
              <a:tr h="187452">
                <a:tc>
                  <a:txBody>
                    <a:bodyPr/>
                    <a:lstStyle/>
                    <a:p>
                      <a:pPr marL="0" indent="0" algn="l">
                        <a:buNone/>
                      </a:pPr>
                      <a:r>
                        <a:rPr lang="en-US" sz="840" b="1" dirty="0">
                          <a:solidFill>
                            <a:srgbClr val="222222"/>
                          </a:solidFill>
                          <a:latin typeface="Calibri" pitchFamily="34" charset="0"/>
                          <a:ea typeface="Calibri" pitchFamily="34" charset="-122"/>
                          <a:cs typeface="Calibri" pitchFamily="34" charset="-120"/>
                        </a:rPr>
                        <a:t>Electrical &amp; digital</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26,983</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34,298</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41,157</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48,154</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54,895</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4"/>
                  </a:ext>
                </a:extLst>
              </a:tr>
              <a:tr h="187452">
                <a:tc>
                  <a:txBody>
                    <a:bodyPr/>
                    <a:lstStyle/>
                    <a:p>
                      <a:pPr marL="0" indent="0" algn="l">
                        <a:buNone/>
                      </a:pPr>
                      <a:r>
                        <a:rPr lang="en-US" sz="840" i="1" dirty="0">
                          <a:solidFill>
                            <a:srgbClr val="666666"/>
                          </a:solidFill>
                          <a:latin typeface="Calibri" pitchFamily="34" charset="0"/>
                          <a:ea typeface="Calibri" pitchFamily="34" charset="-122"/>
                          <a:cs typeface="Calibri" pitchFamily="34" charset="-120"/>
                        </a:rPr>
                        <a:t>   Y/Y Growth</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+27.1%</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+20.0%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+17.0%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+14.0%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5"/>
                  </a:ext>
                </a:extLst>
              </a:tr>
              <a:tr h="187452">
                <a:tc>
                  <a:txBody>
                    <a:bodyPr/>
                    <a:lstStyle/>
                    <a:p>
                      <a:pPr marL="0" indent="0" algn="l">
                        <a:buNone/>
                      </a:pPr>
                      <a:r>
                        <a:rPr lang="en-US" sz="840" i="1" dirty="0">
                          <a:solidFill>
                            <a:srgbClr val="666666"/>
                          </a:solidFill>
                          <a:latin typeface="Calibri" pitchFamily="34" charset="0"/>
                          <a:ea typeface="Calibri" pitchFamily="34" charset="-122"/>
                          <a:cs typeface="Calibri" pitchFamily="34" charset="-120"/>
                        </a:rPr>
                        <a:t>   % of Total</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11.6%</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12.2%</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12.3%</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12.5%</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12.6%</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6"/>
                  </a:ext>
                </a:extLst>
              </a:tr>
              <a:tr h="187452">
                <a:tc>
                  <a:txBody>
                    <a:bodyPr/>
                    <a:lstStyle/>
                    <a:p>
                      <a:pPr marL="0" indent="0" algn="l">
                        <a:buNone/>
                      </a:pPr>
                      <a:r>
                        <a:rPr lang="en-US" sz="840" b="1" dirty="0">
                          <a:solidFill>
                            <a:srgbClr val="222222"/>
                          </a:solidFill>
                          <a:latin typeface="Calibri" pitchFamily="34" charset="0"/>
                          <a:ea typeface="Calibri" pitchFamily="34" charset="-122"/>
                          <a:cs typeface="Calibri" pitchFamily="34" charset="-120"/>
                        </a:rPr>
                        <a:t>Constructions &amp; infra</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60,692</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90,959</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118,246</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144,260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167,342</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7"/>
                  </a:ext>
                </a:extLst>
              </a:tr>
              <a:tr h="187452">
                <a:tc>
                  <a:txBody>
                    <a:bodyPr/>
                    <a:lstStyle/>
                    <a:p>
                      <a:pPr marL="0" indent="0" algn="l">
                        <a:buNone/>
                      </a:pPr>
                      <a:r>
                        <a:rPr lang="en-US" sz="840" i="1" dirty="0">
                          <a:solidFill>
                            <a:srgbClr val="666666"/>
                          </a:solidFill>
                          <a:latin typeface="Calibri" pitchFamily="34" charset="0"/>
                          <a:ea typeface="Calibri" pitchFamily="34" charset="-122"/>
                          <a:cs typeface="Calibri" pitchFamily="34" charset="-120"/>
                        </a:rPr>
                        <a:t>   Y/Y Growth</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+49.9%</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+30.0%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+22.0%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+16.0%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8"/>
                  </a:ext>
                </a:extLst>
              </a:tr>
              <a:tr h="187452">
                <a:tc>
                  <a:txBody>
                    <a:bodyPr/>
                    <a:lstStyle/>
                    <a:p>
                      <a:pPr marL="0" indent="0" algn="l">
                        <a:buNone/>
                      </a:pPr>
                      <a:r>
                        <a:rPr lang="en-US" sz="840" i="1" dirty="0">
                          <a:solidFill>
                            <a:srgbClr val="666666"/>
                          </a:solidFill>
                          <a:latin typeface="Calibri" pitchFamily="34" charset="0"/>
                          <a:ea typeface="Calibri" pitchFamily="34" charset="-122"/>
                          <a:cs typeface="Calibri" pitchFamily="34" charset="-120"/>
                        </a:rPr>
                        <a:t>   % of Total</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26.2%</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32.4%</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35.4%</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37.4%</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i="1" dirty="0">
                          <a:solidFill>
                            <a:srgbClr val="666666"/>
                          </a:solidFill>
                          <a:latin typeface="Calibri" pitchFamily="34" charset="0"/>
                          <a:ea typeface="Calibri" pitchFamily="34" charset="-122"/>
                          <a:cs typeface="Calibri" pitchFamily="34" charset="-120"/>
                        </a:rPr>
                        <a:t>38.4%</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9"/>
                  </a:ext>
                </a:extLst>
              </a:tr>
              <a:tr h="187452">
                <a:tc>
                  <a:txBody>
                    <a:bodyPr/>
                    <a:lstStyle/>
                    <a:p>
                      <a:pPr marL="0" indent="0" algn="l">
                        <a:buNone/>
                      </a:pPr>
                      <a:r>
                        <a:rPr lang="en-US" sz="840" b="1" dirty="0">
                          <a:solidFill>
                            <a:srgbClr val="222222"/>
                          </a:solidFill>
                          <a:latin typeface="Calibri" pitchFamily="34" charset="0"/>
                          <a:ea typeface="Calibri" pitchFamily="34" charset="-122"/>
                          <a:cs typeface="Calibri" pitchFamily="34" charset="-120"/>
                        </a:rPr>
                        <a:t>Total Revenue</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CCE0FF"/>
                    </a:solidFill>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231,982</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CCE0FF"/>
                    </a:solidFill>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281,049</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CCE0FF"/>
                    </a:solidFill>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333,891</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CCE0FF"/>
                    </a:solidFill>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386,096</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CCE0FF"/>
                    </a:solidFill>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435,287</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CCE0FF"/>
                    </a:solidFill>
                  </a:tcPr>
                </a:tc>
                <a:extLst>
                  <a:ext uri="{0D108BD9-81ED-4DB2-BD59-A6C34878D82A}">
                    <a16:rowId xmlns:a16="http://schemas.microsoft.com/office/drawing/2014/main" val="10010"/>
                  </a:ext>
                </a:extLst>
              </a:tr>
            </a:tbl>
          </a:graphicData>
        </a:graphic>
      </p:graphicFrame>
      <p:graphicFrame>
        <p:nvGraphicFramePr>
          <p:cNvPr id="11" name="Table 1"/>
          <p:cNvGraphicFramePr>
            <a:graphicFrameLocks noGrp="1"/>
          </p:cNvGraphicFramePr>
          <p:nvPr>
            <p:extLst>
              <p:ext uri="{D42A27DB-BD31-4B8C-83A1-F6EECF244321}">
                <p14:modId xmlns:p14="http://schemas.microsoft.com/office/powerpoint/2010/main" val="1579011935"/>
              </p:ext>
            </p:extLst>
          </p:nvPr>
        </p:nvGraphicFramePr>
        <p:xfrm>
          <a:off x="5532120" y="749808"/>
          <a:ext cx="3154680" cy="1609344"/>
        </p:xfrm>
        <a:graphic>
          <a:graphicData uri="http://schemas.openxmlformats.org/drawingml/2006/table">
            <a:tbl>
              <a:tblPr/>
              <a:tblGrid>
                <a:gridCol w="1362456">
                  <a:extLst>
                    <a:ext uri="{9D8B030D-6E8A-4147-A177-3AD203B41FA5}">
                      <a16:colId xmlns:a16="http://schemas.microsoft.com/office/drawing/2014/main" val="20000"/>
                    </a:ext>
                  </a:extLst>
                </a:gridCol>
                <a:gridCol w="448056">
                  <a:extLst>
                    <a:ext uri="{9D8B030D-6E8A-4147-A177-3AD203B41FA5}">
                      <a16:colId xmlns:a16="http://schemas.microsoft.com/office/drawing/2014/main" val="20001"/>
                    </a:ext>
                  </a:extLst>
                </a:gridCol>
                <a:gridCol w="448056">
                  <a:extLst>
                    <a:ext uri="{9D8B030D-6E8A-4147-A177-3AD203B41FA5}">
                      <a16:colId xmlns:a16="http://schemas.microsoft.com/office/drawing/2014/main" val="20002"/>
                    </a:ext>
                  </a:extLst>
                </a:gridCol>
                <a:gridCol w="448056">
                  <a:extLst>
                    <a:ext uri="{9D8B030D-6E8A-4147-A177-3AD203B41FA5}">
                      <a16:colId xmlns:a16="http://schemas.microsoft.com/office/drawing/2014/main" val="20003"/>
                    </a:ext>
                  </a:extLst>
                </a:gridCol>
                <a:gridCol w="448056">
                  <a:extLst>
                    <a:ext uri="{9D8B030D-6E8A-4147-A177-3AD203B41FA5}">
                      <a16:colId xmlns:a16="http://schemas.microsoft.com/office/drawing/2014/main" val="20004"/>
                    </a:ext>
                  </a:extLst>
                </a:gridCol>
              </a:tblGrid>
              <a:tr h="219456">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Driver</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25A</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26E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27E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28E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extLst>
                  <a:ext uri="{0D108BD9-81ED-4DB2-BD59-A6C34878D82A}">
                    <a16:rowId xmlns:a16="http://schemas.microsoft.com/office/drawing/2014/main" val="10000"/>
                  </a:ext>
                </a:extLst>
              </a:tr>
              <a:tr h="219456">
                <a:tc>
                  <a:txBody>
                    <a:bodyPr/>
                    <a:lstStyle/>
                    <a:p>
                      <a:pPr marL="0" indent="0" algn="l">
                        <a:buNone/>
                      </a:pPr>
                      <a:r>
                        <a:rPr lang="en-US" sz="860" dirty="0">
                          <a:solidFill>
                            <a:srgbClr val="222222"/>
                          </a:solidFill>
                          <a:latin typeface="Calibri" pitchFamily="34" charset="0"/>
                          <a:ea typeface="Calibri" pitchFamily="34" charset="-122"/>
                          <a:cs typeface="Calibri" pitchFamily="34" charset="-120"/>
                        </a:rPr>
                        <a:t>Revenue Growth (%)</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21.2</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18.8</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15.6</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12.7</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1"/>
                  </a:ext>
                </a:extLst>
              </a:tr>
              <a:tr h="219456">
                <a:tc>
                  <a:txBody>
                    <a:bodyPr/>
                    <a:lstStyle/>
                    <a:p>
                      <a:pPr marL="0" indent="0" algn="l">
                        <a:buNone/>
                      </a:pPr>
                      <a:r>
                        <a:rPr lang="en-US" sz="860" dirty="0">
                          <a:solidFill>
                            <a:srgbClr val="222222"/>
                          </a:solidFill>
                          <a:latin typeface="Calibri" pitchFamily="34" charset="0"/>
                          <a:ea typeface="Calibri" pitchFamily="34" charset="-122"/>
                          <a:cs typeface="Calibri" pitchFamily="34" charset="-120"/>
                        </a:rPr>
                        <a:t>EBITDA Margin (%)</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10.1</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10.4</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10.5</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10.6</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2"/>
                  </a:ext>
                </a:extLst>
              </a:tr>
              <a:tr h="219456">
                <a:tc>
                  <a:txBody>
                    <a:bodyPr/>
                    <a:lstStyle/>
                    <a:p>
                      <a:pPr marL="0" indent="0" algn="l">
                        <a:buNone/>
                      </a:pPr>
                      <a:r>
                        <a:rPr lang="en-US" sz="860" dirty="0">
                          <a:solidFill>
                            <a:srgbClr val="222222"/>
                          </a:solidFill>
                          <a:latin typeface="Calibri" pitchFamily="34" charset="0"/>
                          <a:ea typeface="Calibri" pitchFamily="34" charset="-122"/>
                          <a:cs typeface="Calibri" pitchFamily="34" charset="-120"/>
                        </a:rPr>
                        <a:t>Effective Tax Rate (%)</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22.6</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22.5</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22.5</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22.5</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3"/>
                  </a:ext>
                </a:extLst>
              </a:tr>
              <a:tr h="219456">
                <a:tc>
                  <a:txBody>
                    <a:bodyPr/>
                    <a:lstStyle/>
                    <a:p>
                      <a:pPr marL="0" indent="0" algn="l">
                        <a:buNone/>
                      </a:pPr>
                      <a:r>
                        <a:rPr lang="en-US" sz="860" dirty="0">
                          <a:solidFill>
                            <a:srgbClr val="222222"/>
                          </a:solidFill>
                          <a:latin typeface="Calibri" pitchFamily="34" charset="0"/>
                          <a:ea typeface="Calibri" pitchFamily="34" charset="-122"/>
                          <a:cs typeface="Calibri" pitchFamily="34" charset="-120"/>
                        </a:rPr>
                        <a:t>CapEx / Revenue (%)</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4.7</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4.5</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3.8</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3.1</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4"/>
                  </a:ext>
                </a:extLst>
              </a:tr>
              <a:tr h="219456">
                <a:tc>
                  <a:txBody>
                    <a:bodyPr/>
                    <a:lstStyle/>
                    <a:p>
                      <a:pPr marL="0" indent="0" algn="l">
                        <a:buNone/>
                      </a:pPr>
                      <a:r>
                        <a:rPr lang="en-US" sz="860" dirty="0">
                          <a:solidFill>
                            <a:srgbClr val="222222"/>
                          </a:solidFill>
                          <a:latin typeface="Calibri" pitchFamily="34" charset="0"/>
                          <a:ea typeface="Calibri" pitchFamily="34" charset="-122"/>
                          <a:cs typeface="Calibri" pitchFamily="34" charset="-120"/>
                        </a:rPr>
                        <a:t>Terminal Growth (%)†</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10.0</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5"/>
                  </a:ext>
                </a:extLst>
              </a:tr>
              <a:tr h="219456">
                <a:tc>
                  <a:txBody>
                    <a:bodyPr/>
                    <a:lstStyle/>
                    <a:p>
                      <a:pPr marL="0" indent="0" algn="l">
                        <a:buNone/>
                      </a:pPr>
                      <a:r>
                        <a:rPr lang="en-US" sz="860" dirty="0">
                          <a:solidFill>
                            <a:srgbClr val="222222"/>
                          </a:solidFill>
                          <a:latin typeface="Calibri" pitchFamily="34" charset="0"/>
                          <a:ea typeface="Calibri" pitchFamily="34" charset="-122"/>
                          <a:cs typeface="Calibri" pitchFamily="34" charset="-120"/>
                        </a:rPr>
                        <a:t>WACC (%)</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20.0</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6"/>
                  </a:ext>
                </a:extLst>
              </a:tr>
            </a:tbl>
          </a:graphicData>
        </a:graphic>
      </p:graphicFrame>
      <p:sp>
        <p:nvSpPr>
          <p:cNvPr id="7" name="Text 3"/>
          <p:cNvSpPr/>
          <p:nvPr/>
        </p:nvSpPr>
        <p:spPr>
          <a:xfrm>
            <a:off x="5532120" y="2395728"/>
            <a:ext cx="3154680" cy="201168"/>
          </a:xfrm>
          <a:prstGeom prst="rect">
            <a:avLst/>
          </a:prstGeom>
          <a:noFill/>
          <a:ln/>
        </p:spPr>
        <p:txBody>
          <a:bodyPr wrap="square" lIns="0" tIns="0" rIns="0" bIns="0" rtlCol="0" anchor="ctr"/>
          <a:lstStyle/>
          <a:p>
            <a:pPr marL="0" indent="0">
              <a:buNone/>
            </a:pPr>
            <a:r>
              <a:rPr lang="en-US" sz="800" i="1" dirty="0">
                <a:solidFill>
                  <a:srgbClr val="666666"/>
                </a:solidFill>
                <a:latin typeface="Calibri" pitchFamily="34" charset="0"/>
                <a:ea typeface="Calibri" pitchFamily="34" charset="-122"/>
                <a:cs typeface="Calibri" pitchFamily="34" charset="-120"/>
              </a:rPr>
              <a:t>† Anchored to Egypt nominal GDP.</a:t>
            </a:r>
            <a:endParaRPr lang="en-US" sz="800" dirty="0"/>
          </a:p>
        </p:txBody>
      </p:sp>
      <p:sp>
        <p:nvSpPr>
          <p:cNvPr id="8" name="Text 4"/>
          <p:cNvSpPr/>
          <p:nvPr/>
        </p:nvSpPr>
        <p:spPr>
          <a:xfrm>
            <a:off x="411480" y="3822192"/>
            <a:ext cx="8321040" cy="914400"/>
          </a:xfrm>
          <a:prstGeom prst="rect">
            <a:avLst/>
          </a:prstGeom>
          <a:noFill/>
          <a:ln/>
        </p:spPr>
        <p:txBody>
          <a:bodyPr wrap="square" lIns="0" tIns="0" rIns="0" bIns="0" rtlCol="0" anchor="ctr"/>
          <a:lstStyle/>
          <a:p>
            <a:pPr marL="0" indent="0">
              <a:lnSpc>
                <a:spcPct val="110000"/>
              </a:lnSpc>
              <a:buNone/>
            </a:pPr>
            <a:r>
              <a:rPr lang="en-US" sz="1000" b="1" dirty="0">
                <a:solidFill>
                  <a:srgbClr val="00205B"/>
                </a:solidFill>
                <a:latin typeface="Calibri" pitchFamily="34" charset="0"/>
                <a:ea typeface="Calibri" pitchFamily="34" charset="-122"/>
                <a:cs typeface="Calibri" pitchFamily="34" charset="-120"/>
              </a:rPr>
              <a:t>Segment outlook: </a:t>
            </a:r>
            <a:r>
              <a:rPr lang="en-US" sz="1000" dirty="0">
                <a:solidFill>
                  <a:srgbClr val="222222"/>
                </a:solidFill>
                <a:latin typeface="Calibri" pitchFamily="34" charset="0"/>
                <a:ea typeface="Calibri" pitchFamily="34" charset="-122"/>
                <a:cs typeface="Calibri" pitchFamily="34" charset="-120"/>
              </a:rPr>
              <a:t>We model Constructions &amp; infrastructure as the growth engine (+30% FY26E, tapering to +16% by FY28E) on EPC backlog conversion, lifting its mix from 32% to 38% of revenue. Cables compound at 10–12% on volume and price pass-through, while Electrical &amp; digital grows in the high teens. Each line tapers toward Egypt's ~10% nominal GDP by FY30E — no segment outgrows the economy in perpetuity.</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11480" y="164592"/>
            <a:ext cx="8321040" cy="0"/>
          </a:xfrm>
          <a:prstGeom prst="line">
            <a:avLst/>
          </a:prstGeom>
          <a:noFill/>
          <a:ln w="12700">
            <a:solidFill>
              <a:srgbClr val="00205B"/>
            </a:solidFill>
            <a:prstDash val="solid"/>
          </a:ln>
        </p:spPr>
        <p:txBody>
          <a:bodyPr/>
          <a:lstStyle/>
          <a:p>
            <a:endParaRPr lang="en-US"/>
          </a:p>
        </p:txBody>
      </p:sp>
      <p:sp>
        <p:nvSpPr>
          <p:cNvPr id="3" name="Text 1"/>
          <p:cNvSpPr/>
          <p:nvPr/>
        </p:nvSpPr>
        <p:spPr>
          <a:xfrm>
            <a:off x="411480" y="256032"/>
            <a:ext cx="6949440" cy="384048"/>
          </a:xfrm>
          <a:prstGeom prst="rect">
            <a:avLst/>
          </a:prstGeom>
          <a:noFill/>
          <a:ln/>
        </p:spPr>
        <p:txBody>
          <a:bodyPr wrap="square" lIns="0" tIns="0" rIns="0" bIns="0" rtlCol="0" anchor="ctr"/>
          <a:lstStyle/>
          <a:p>
            <a:pPr marL="0" indent="0">
              <a:buNone/>
            </a:pPr>
            <a:r>
              <a:rPr lang="en-US" sz="1700" b="1" dirty="0">
                <a:solidFill>
                  <a:srgbClr val="00205B"/>
                </a:solidFill>
                <a:latin typeface="Calibri" pitchFamily="34" charset="0"/>
                <a:ea typeface="Calibri" pitchFamily="34" charset="-122"/>
                <a:cs typeface="Calibri" pitchFamily="34" charset="-120"/>
              </a:rPr>
              <a:t>Income Statement Summary (EGP millions)</a:t>
            </a:r>
            <a:endParaRPr lang="en-US" sz="1700" dirty="0"/>
          </a:p>
        </p:txBody>
      </p:sp>
      <p:sp>
        <p:nvSpPr>
          <p:cNvPr id="4" name="Text 2"/>
          <p:cNvSpPr/>
          <p:nvPr/>
        </p:nvSpPr>
        <p:spPr>
          <a:xfrm>
            <a:off x="411480" y="603504"/>
            <a:ext cx="7680960" cy="237744"/>
          </a:xfrm>
          <a:prstGeom prst="rect">
            <a:avLst/>
          </a:prstGeom>
          <a:noFill/>
          <a:ln/>
        </p:spPr>
        <p:txBody>
          <a:bodyPr wrap="square" lIns="0" tIns="0" rIns="0" bIns="0" rtlCol="0" anchor="ctr"/>
          <a:lstStyle/>
          <a:p>
            <a:pPr marL="0" indent="0">
              <a:buNone/>
            </a:pPr>
            <a:r>
              <a:rPr lang="en-US" sz="1050" i="1" dirty="0">
                <a:solidFill>
                  <a:srgbClr val="666666"/>
                </a:solidFill>
                <a:latin typeface="Calibri" pitchFamily="34" charset="0"/>
                <a:ea typeface="Calibri" pitchFamily="34" charset="-122"/>
                <a:cs typeface="Calibri" pitchFamily="34" charset="-120"/>
              </a:rPr>
              <a:t>Fiscal year ends December 31</a:t>
            </a:r>
            <a:endParaRPr lang="en-US" sz="1050" dirty="0"/>
          </a:p>
        </p:txBody>
      </p:sp>
      <p:sp>
        <p:nvSpPr>
          <p:cNvPr id="5" name="Text 3"/>
          <p:cNvSpPr/>
          <p:nvPr/>
        </p:nvSpPr>
        <p:spPr>
          <a:xfrm>
            <a:off x="8641080" y="4828032"/>
            <a:ext cx="365760" cy="228600"/>
          </a:xfrm>
          <a:prstGeom prst="rect">
            <a:avLst/>
          </a:prstGeom>
          <a:noFill/>
          <a:ln/>
        </p:spPr>
        <p:txBody>
          <a:bodyPr wrap="square" lIns="0" tIns="0" rIns="0" bIns="0" rtlCol="0" anchor="ctr"/>
          <a:lstStyle/>
          <a:p>
            <a:pPr marL="0" indent="0" algn="r">
              <a:buNone/>
            </a:pPr>
            <a:r>
              <a:rPr lang="en-US" sz="900" dirty="0">
                <a:solidFill>
                  <a:srgbClr val="999999"/>
                </a:solidFill>
                <a:latin typeface="Calibri" pitchFamily="34" charset="0"/>
                <a:ea typeface="Calibri" pitchFamily="34" charset="-122"/>
                <a:cs typeface="Calibri" pitchFamily="34" charset="-120"/>
              </a:rPr>
              <a:t>6</a:t>
            </a:r>
            <a:endParaRPr lang="en-US" sz="900" dirty="0"/>
          </a:p>
        </p:txBody>
      </p:sp>
      <p:graphicFrame>
        <p:nvGraphicFramePr>
          <p:cNvPr id="7" name="Table 0"/>
          <p:cNvGraphicFramePr>
            <a:graphicFrameLocks noGrp="1"/>
          </p:cNvGraphicFramePr>
          <p:nvPr>
            <p:extLst>
              <p:ext uri="{D42A27DB-BD31-4B8C-83A1-F6EECF244321}">
                <p14:modId xmlns:p14="http://schemas.microsoft.com/office/powerpoint/2010/main" val="1579011935"/>
              </p:ext>
            </p:extLst>
          </p:nvPr>
        </p:nvGraphicFramePr>
        <p:xfrm>
          <a:off x="411480" y="841248"/>
          <a:ext cx="8321040" cy="3745992"/>
        </p:xfrm>
        <a:graphic>
          <a:graphicData uri="http://schemas.openxmlformats.org/drawingml/2006/table">
            <a:tbl>
              <a:tblPr/>
              <a:tblGrid>
                <a:gridCol w="1517904">
                  <a:extLst>
                    <a:ext uri="{9D8B030D-6E8A-4147-A177-3AD203B41FA5}">
                      <a16:colId xmlns:a16="http://schemas.microsoft.com/office/drawing/2014/main" val="20000"/>
                    </a:ext>
                  </a:extLst>
                </a:gridCol>
                <a:gridCol w="850392">
                  <a:extLst>
                    <a:ext uri="{9D8B030D-6E8A-4147-A177-3AD203B41FA5}">
                      <a16:colId xmlns:a16="http://schemas.microsoft.com/office/drawing/2014/main" val="20001"/>
                    </a:ext>
                  </a:extLst>
                </a:gridCol>
                <a:gridCol w="850392">
                  <a:extLst>
                    <a:ext uri="{9D8B030D-6E8A-4147-A177-3AD203B41FA5}">
                      <a16:colId xmlns:a16="http://schemas.microsoft.com/office/drawing/2014/main" val="20002"/>
                    </a:ext>
                  </a:extLst>
                </a:gridCol>
                <a:gridCol w="850392">
                  <a:extLst>
                    <a:ext uri="{9D8B030D-6E8A-4147-A177-3AD203B41FA5}">
                      <a16:colId xmlns:a16="http://schemas.microsoft.com/office/drawing/2014/main" val="20003"/>
                    </a:ext>
                  </a:extLst>
                </a:gridCol>
                <a:gridCol w="850392">
                  <a:extLst>
                    <a:ext uri="{9D8B030D-6E8A-4147-A177-3AD203B41FA5}">
                      <a16:colId xmlns:a16="http://schemas.microsoft.com/office/drawing/2014/main" val="20004"/>
                    </a:ext>
                  </a:extLst>
                </a:gridCol>
                <a:gridCol w="850392">
                  <a:extLst>
                    <a:ext uri="{9D8B030D-6E8A-4147-A177-3AD203B41FA5}">
                      <a16:colId xmlns:a16="http://schemas.microsoft.com/office/drawing/2014/main" val="20005"/>
                    </a:ext>
                  </a:extLst>
                </a:gridCol>
                <a:gridCol w="850392">
                  <a:extLst>
                    <a:ext uri="{9D8B030D-6E8A-4147-A177-3AD203B41FA5}">
                      <a16:colId xmlns:a16="http://schemas.microsoft.com/office/drawing/2014/main" val="20006"/>
                    </a:ext>
                  </a:extLst>
                </a:gridCol>
                <a:gridCol w="850392">
                  <a:extLst>
                    <a:ext uri="{9D8B030D-6E8A-4147-A177-3AD203B41FA5}">
                      <a16:colId xmlns:a16="http://schemas.microsoft.com/office/drawing/2014/main" val="20007"/>
                    </a:ext>
                  </a:extLst>
                </a:gridCol>
                <a:gridCol w="850392">
                  <a:extLst>
                    <a:ext uri="{9D8B030D-6E8A-4147-A177-3AD203B41FA5}">
                      <a16:colId xmlns:a16="http://schemas.microsoft.com/office/drawing/2014/main" val="20008"/>
                    </a:ext>
                  </a:extLst>
                </a:gridCol>
              </a:tblGrid>
              <a:tr h="146304">
                <a:tc>
                  <a:txBody>
                    <a:bodyPr/>
                    <a:lstStyle/>
                    <a:p>
                      <a:pPr marL="0" indent="0" algn="ctr">
                        <a:buNone/>
                      </a:pP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FY23A</a:t>
                      </a:r>
                      <a:endParaRPr lang="en-US" sz="7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FY24A</a:t>
                      </a:r>
                      <a:endParaRPr lang="en-US" sz="7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FY25A</a:t>
                      </a:r>
                      <a:endParaRPr lang="en-US" sz="7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FY26E</a:t>
                      </a:r>
                      <a:endParaRPr lang="en-US" sz="7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3A5A8C"/>
                    </a:solidFill>
                  </a:tcPr>
                </a:tc>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FY27E</a:t>
                      </a:r>
                      <a:endParaRPr lang="en-US" sz="7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3A5A8C"/>
                    </a:solidFill>
                  </a:tcPr>
                </a:tc>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FY28E</a:t>
                      </a:r>
                      <a:endParaRPr lang="en-US" sz="7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3A5A8C"/>
                    </a:solidFill>
                  </a:tcPr>
                </a:tc>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FY29E</a:t>
                      </a:r>
                      <a:endParaRPr lang="en-US" sz="7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3A5A8C"/>
                    </a:solidFill>
                  </a:tcPr>
                </a:tc>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FY30E</a:t>
                      </a:r>
                      <a:endParaRPr lang="en-US" sz="7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3A5A8C"/>
                    </a:solidFill>
                  </a:tcPr>
                </a:tc>
                <a:extLst>
                  <a:ext uri="{0D108BD9-81ED-4DB2-BD59-A6C34878D82A}">
                    <a16:rowId xmlns:a16="http://schemas.microsoft.com/office/drawing/2014/main" val="10000"/>
                  </a:ext>
                </a:extLst>
              </a:tr>
              <a:tr h="146304">
                <a:tc>
                  <a:txBody>
                    <a:bodyPr/>
                    <a:lstStyle/>
                    <a:p>
                      <a:pPr marL="0" indent="0" algn="l">
                        <a:buNone/>
                      </a:pPr>
                      <a:r>
                        <a:rPr lang="en-US" sz="740" b="1" dirty="0">
                          <a:solidFill>
                            <a:srgbClr val="222222"/>
                          </a:solidFill>
                          <a:latin typeface="Calibri" pitchFamily="34" charset="0"/>
                          <a:ea typeface="Calibri" pitchFamily="34" charset="-122"/>
                          <a:cs typeface="Calibri" pitchFamily="34" charset="-120"/>
                        </a:rPr>
                        <a:t>Revenue</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152,186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231,982</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281,049</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333,891</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386,096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435,287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481,130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524,599</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1"/>
                  </a:ext>
                </a:extLst>
              </a:tr>
              <a:tr h="146304">
                <a:tc>
                  <a:txBody>
                    <a:bodyPr/>
                    <a:lstStyle/>
                    <a:p>
                      <a:pPr marL="0" indent="0" algn="l">
                        <a:buNone/>
                      </a:pPr>
                      <a:r>
                        <a:rPr lang="en-US" sz="740" i="1" dirty="0">
                          <a:solidFill>
                            <a:srgbClr val="666666"/>
                          </a:solidFill>
                          <a:latin typeface="Calibri" pitchFamily="34" charset="0"/>
                          <a:ea typeface="Calibri" pitchFamily="34" charset="-122"/>
                          <a:cs typeface="Calibri" pitchFamily="34" charset="-120"/>
                        </a:rPr>
                        <a:t>Y/Y growth %</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52.4%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21.2%</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18.8%</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15.6%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12.7%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10.5%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9.0%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2"/>
                  </a:ext>
                </a:extLst>
              </a:tr>
              <a:tr h="146304">
                <a:tc>
                  <a:txBody>
                    <a:bodyPr/>
                    <a:lstStyle/>
                    <a:p>
                      <a:pPr marL="0" indent="0" algn="l">
                        <a:buNone/>
                      </a:pPr>
                      <a:r>
                        <a:rPr lang="en-US" sz="740" b="1" dirty="0">
                          <a:solidFill>
                            <a:srgbClr val="222222"/>
                          </a:solidFill>
                          <a:latin typeface="Calibri" pitchFamily="34" charset="0"/>
                          <a:ea typeface="Calibri" pitchFamily="34" charset="-122"/>
                          <a:cs typeface="Calibri" pitchFamily="34" charset="-120"/>
                        </a:rPr>
                        <a:t>Gross Profit</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29,077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43,899</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40,762</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50,084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57,914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65,293</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72,170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78,690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3"/>
                  </a:ext>
                </a:extLst>
              </a:tr>
              <a:tr h="146304">
                <a:tc>
                  <a:txBody>
                    <a:bodyPr/>
                    <a:lstStyle/>
                    <a:p>
                      <a:pPr marL="0" indent="0" algn="l">
                        <a:buNone/>
                      </a:pPr>
                      <a:r>
                        <a:rPr lang="en-US" sz="740" i="1" dirty="0">
                          <a:solidFill>
                            <a:srgbClr val="666666"/>
                          </a:solidFill>
                          <a:latin typeface="Calibri" pitchFamily="34" charset="0"/>
                          <a:ea typeface="Calibri" pitchFamily="34" charset="-122"/>
                          <a:cs typeface="Calibri" pitchFamily="34" charset="-120"/>
                        </a:rPr>
                        <a:t>Gross Margin %</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19.1%</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18.9%</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14.5%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15.0%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15.0%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15.0%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15.0%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15.0%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4"/>
                  </a:ext>
                </a:extLst>
              </a:tr>
              <a:tr h="146304">
                <a:tc>
                  <a:txBody>
                    <a:bodyPr/>
                    <a:lstStyle/>
                    <a:p>
                      <a:pPr marL="0" indent="0" algn="l">
                        <a:buNone/>
                      </a:pPr>
                      <a:r>
                        <a:rPr lang="en-US" sz="740" dirty="0">
                          <a:solidFill>
                            <a:srgbClr val="222222"/>
                          </a:solidFill>
                          <a:latin typeface="Calibri" pitchFamily="34" charset="0"/>
                          <a:ea typeface="Calibri" pitchFamily="34" charset="-122"/>
                          <a:cs typeface="Calibri" pitchFamily="34" charset="-120"/>
                        </a:rPr>
                        <a:t>SG&amp;A</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-8,648</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-12,170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-16,162</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-19,032</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-22,007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-24,811</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-27,424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-29,902</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5"/>
                  </a:ext>
                </a:extLst>
              </a:tr>
              <a:tr h="146304">
                <a:tc>
                  <a:txBody>
                    <a:bodyPr/>
                    <a:lstStyle/>
                    <a:p>
                      <a:pPr marL="0" indent="0" algn="l">
                        <a:buNone/>
                      </a:pPr>
                      <a:r>
                        <a:rPr lang="en-US" sz="740" b="1" dirty="0">
                          <a:solidFill>
                            <a:srgbClr val="222222"/>
                          </a:solidFill>
                          <a:latin typeface="Calibri" pitchFamily="34" charset="0"/>
                          <a:ea typeface="Calibri" pitchFamily="34" charset="-122"/>
                          <a:cs typeface="Calibri" pitchFamily="34" charset="-120"/>
                        </a:rPr>
                        <a:t>EBITDA</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20,035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31,601</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28,363</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34,639</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40,597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46,152</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51,212</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55,817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6"/>
                  </a:ext>
                </a:extLst>
              </a:tr>
              <a:tr h="146304">
                <a:tc>
                  <a:txBody>
                    <a:bodyPr/>
                    <a:lstStyle/>
                    <a:p>
                      <a:pPr marL="0" indent="0" algn="l">
                        <a:buNone/>
                      </a:pPr>
                      <a:r>
                        <a:rPr lang="en-US" sz="740" i="1" dirty="0">
                          <a:solidFill>
                            <a:srgbClr val="666666"/>
                          </a:solidFill>
                          <a:latin typeface="Calibri" pitchFamily="34" charset="0"/>
                          <a:ea typeface="Calibri" pitchFamily="34" charset="-122"/>
                          <a:cs typeface="Calibri" pitchFamily="34" charset="-120"/>
                        </a:rPr>
                        <a:t>EBITDA Margin %</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13.2%</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13.6%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10.1%</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10.4%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10.5%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10.6%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10.6%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10.6%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7"/>
                  </a:ext>
                </a:extLst>
              </a:tr>
              <a:tr h="146304">
                <a:tc>
                  <a:txBody>
                    <a:bodyPr/>
                    <a:lstStyle/>
                    <a:p>
                      <a:pPr marL="0" indent="0" algn="l">
                        <a:buNone/>
                      </a:pPr>
                      <a:r>
                        <a:rPr lang="en-US" sz="740" dirty="0">
                          <a:solidFill>
                            <a:srgbClr val="222222"/>
                          </a:solidFill>
                          <a:latin typeface="Calibri" pitchFamily="34" charset="0"/>
                          <a:ea typeface="Calibri" pitchFamily="34" charset="-122"/>
                          <a:cs typeface="Calibri" pitchFamily="34" charset="-120"/>
                        </a:rPr>
                        <a:t>D&amp;A</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-2,296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-2,260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-3,009</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-3,420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-4,497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-5,453</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-6,226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-6,767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8"/>
                  </a:ext>
                </a:extLst>
              </a:tr>
              <a:tr h="146304">
                <a:tc>
                  <a:txBody>
                    <a:bodyPr/>
                    <a:lstStyle/>
                    <a:p>
                      <a:pPr marL="0" indent="0" algn="l">
                        <a:buNone/>
                      </a:pPr>
                      <a:r>
                        <a:rPr lang="en-US" sz="740" b="1" dirty="0">
                          <a:solidFill>
                            <a:srgbClr val="222222"/>
                          </a:solidFill>
                          <a:latin typeface="Calibri" pitchFamily="34" charset="0"/>
                          <a:ea typeface="Calibri" pitchFamily="34" charset="-122"/>
                          <a:cs typeface="Calibri" pitchFamily="34" charset="-120"/>
                        </a:rPr>
                        <a:t>EBIT</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17,739</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29,342</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25,354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31,219</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36,100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40,699</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44,986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49,050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9"/>
                  </a:ext>
                </a:extLst>
              </a:tr>
              <a:tr h="146304">
                <a:tc>
                  <a:txBody>
                    <a:bodyPr/>
                    <a:lstStyle/>
                    <a:p>
                      <a:pPr marL="0" indent="0" algn="l">
                        <a:buNone/>
                      </a:pPr>
                      <a:r>
                        <a:rPr lang="en-US" sz="740" i="1" dirty="0">
                          <a:solidFill>
                            <a:srgbClr val="666666"/>
                          </a:solidFill>
                          <a:latin typeface="Calibri" pitchFamily="34" charset="0"/>
                          <a:ea typeface="Calibri" pitchFamily="34" charset="-122"/>
                          <a:cs typeface="Calibri" pitchFamily="34" charset="-120"/>
                        </a:rPr>
                        <a:t>EBIT Margin %</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11.7%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12.6%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9.0%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9.4%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9.4%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9.4%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9.4%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9.4%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10"/>
                  </a:ext>
                </a:extLst>
              </a:tr>
              <a:tr h="146304">
                <a:tc>
                  <a:txBody>
                    <a:bodyPr/>
                    <a:lstStyle/>
                    <a:p>
                      <a:pPr marL="0" indent="0" algn="l">
                        <a:buNone/>
                      </a:pPr>
                      <a:r>
                        <a:rPr lang="en-US" sz="740" dirty="0">
                          <a:solidFill>
                            <a:srgbClr val="222222"/>
                          </a:solidFill>
                          <a:latin typeface="Calibri" pitchFamily="34" charset="0"/>
                          <a:ea typeface="Calibri" pitchFamily="34" charset="-122"/>
                          <a:cs typeface="Calibri" pitchFamily="34" charset="-120"/>
                        </a:rPr>
                        <a:t>Net Finance Cost</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-2,124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-3,515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-2,145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-2,213</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-2,516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-2,481</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-2,205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-1,521</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11"/>
                  </a:ext>
                </a:extLst>
              </a:tr>
              <a:tr h="146304">
                <a:tc>
                  <a:txBody>
                    <a:bodyPr/>
                    <a:lstStyle/>
                    <a:p>
                      <a:pPr marL="0" indent="0" algn="l">
                        <a:buNone/>
                      </a:pPr>
                      <a:r>
                        <a:rPr lang="en-US" sz="740" dirty="0">
                          <a:solidFill>
                            <a:srgbClr val="222222"/>
                          </a:solidFill>
                          <a:latin typeface="Calibri" pitchFamily="34" charset="0"/>
                          <a:ea typeface="Calibri" pitchFamily="34" charset="-122"/>
                          <a:cs typeface="Calibri" pitchFamily="34" charset="-120"/>
                        </a:rPr>
                        <a:t>Share of Associates</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604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1,132</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1,569</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1,487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1,683</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1,905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2,157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2,441</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12"/>
                  </a:ext>
                </a:extLst>
              </a:tr>
              <a:tr h="146304">
                <a:tc>
                  <a:txBody>
                    <a:bodyPr/>
                    <a:lstStyle/>
                    <a:p>
                      <a:pPr marL="0" indent="0" algn="l">
                        <a:buNone/>
                      </a:pPr>
                      <a:r>
                        <a:rPr lang="en-US" sz="740" dirty="0">
                          <a:solidFill>
                            <a:srgbClr val="222222"/>
                          </a:solidFill>
                          <a:latin typeface="Calibri" pitchFamily="34" charset="0"/>
                          <a:ea typeface="Calibri" pitchFamily="34" charset="-122"/>
                          <a:cs typeface="Calibri" pitchFamily="34" charset="-120"/>
                        </a:rPr>
                        <a:t>PBT</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16,218</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26,959</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24,778</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30,492</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35,267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40,124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44,937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49,970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13"/>
                  </a:ext>
                </a:extLst>
              </a:tr>
              <a:tr h="146304">
                <a:tc>
                  <a:txBody>
                    <a:bodyPr/>
                    <a:lstStyle/>
                    <a:p>
                      <a:pPr marL="0" indent="0" algn="l">
                        <a:buNone/>
                      </a:pPr>
                      <a:r>
                        <a:rPr lang="en-US" sz="740" dirty="0">
                          <a:solidFill>
                            <a:srgbClr val="222222"/>
                          </a:solidFill>
                          <a:latin typeface="Calibri" pitchFamily="34" charset="0"/>
                          <a:ea typeface="Calibri" pitchFamily="34" charset="-122"/>
                          <a:cs typeface="Calibri" pitchFamily="34" charset="-120"/>
                        </a:rPr>
                        <a:t>Tax</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-5,080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-8,122</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-5,591</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-6,861</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-7,935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-9,028</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-10,111</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dirty="0">
                          <a:solidFill>
                            <a:srgbClr val="222222"/>
                          </a:solidFill>
                          <a:latin typeface="Calibri" pitchFamily="34" charset="0"/>
                          <a:ea typeface="Calibri" pitchFamily="34" charset="-122"/>
                          <a:cs typeface="Calibri" pitchFamily="34" charset="-120"/>
                        </a:rPr>
                        <a:t>-11,243</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14"/>
                  </a:ext>
                </a:extLst>
              </a:tr>
              <a:tr h="146304">
                <a:tc>
                  <a:txBody>
                    <a:bodyPr/>
                    <a:lstStyle/>
                    <a:p>
                      <a:pPr marL="0" indent="0" algn="l">
                        <a:buNone/>
                      </a:pPr>
                      <a:r>
                        <a:rPr lang="en-US" sz="740" i="1" dirty="0">
                          <a:solidFill>
                            <a:srgbClr val="666666"/>
                          </a:solidFill>
                          <a:latin typeface="Calibri" pitchFamily="34" charset="0"/>
                          <a:ea typeface="Calibri" pitchFamily="34" charset="-122"/>
                          <a:cs typeface="Calibri" pitchFamily="34" charset="-120"/>
                        </a:rPr>
                        <a:t>Effective Rate %</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31.3%</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30.1%</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22.6%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22.5%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22.5%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22.5%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22.5%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i="1" dirty="0">
                          <a:solidFill>
                            <a:srgbClr val="666666"/>
                          </a:solidFill>
                          <a:latin typeface="Calibri" pitchFamily="34" charset="0"/>
                          <a:ea typeface="Calibri" pitchFamily="34" charset="-122"/>
                          <a:cs typeface="Calibri" pitchFamily="34" charset="-120"/>
                        </a:rPr>
                        <a:t>22.5%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15"/>
                  </a:ext>
                </a:extLst>
              </a:tr>
              <a:tr h="146304">
                <a:tc>
                  <a:txBody>
                    <a:bodyPr/>
                    <a:lstStyle/>
                    <a:p>
                      <a:pPr marL="0" indent="0" algn="l">
                        <a:buNone/>
                      </a:pPr>
                      <a:r>
                        <a:rPr lang="en-US" sz="740" b="1" dirty="0">
                          <a:solidFill>
                            <a:srgbClr val="222222"/>
                          </a:solidFill>
                          <a:latin typeface="Calibri" pitchFamily="34" charset="0"/>
                          <a:ea typeface="Calibri" pitchFamily="34" charset="-122"/>
                          <a:cs typeface="Calibri" pitchFamily="34" charset="-120"/>
                        </a:rPr>
                        <a:t>Net Income (parent)</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10,116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17,461</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17,330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21,345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24,687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28,087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31,457</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34,980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16"/>
                  </a:ext>
                </a:extLst>
              </a:tr>
              <a:tr h="146304">
                <a:tc>
                  <a:txBody>
                    <a:bodyPr/>
                    <a:lstStyle/>
                    <a:p>
                      <a:pPr marL="0" indent="0" algn="l">
                        <a:buNone/>
                      </a:pPr>
                      <a:r>
                        <a:rPr lang="en-US" sz="740" b="1" dirty="0">
                          <a:solidFill>
                            <a:srgbClr val="222222"/>
                          </a:solidFill>
                          <a:latin typeface="Calibri" pitchFamily="34" charset="0"/>
                          <a:ea typeface="Calibri" pitchFamily="34" charset="-122"/>
                          <a:cs typeface="Calibri" pitchFamily="34" charset="-120"/>
                        </a:rPr>
                        <a:t>EPS (EGP)</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4.73</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8.16</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8.10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9.98</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11.54</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13.13</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14.70</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740" b="1" dirty="0">
                          <a:solidFill>
                            <a:srgbClr val="222222"/>
                          </a:solidFill>
                          <a:latin typeface="Calibri" pitchFamily="34" charset="0"/>
                          <a:ea typeface="Calibri" pitchFamily="34" charset="-122"/>
                          <a:cs typeface="Calibri" pitchFamily="34" charset="-120"/>
                        </a:rPr>
                        <a:t>16.35</a:t>
                      </a:r>
                      <a:endParaRPr lang="en-US" sz="7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17"/>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11480" y="164592"/>
            <a:ext cx="8321040" cy="0"/>
          </a:xfrm>
          <a:prstGeom prst="line">
            <a:avLst/>
          </a:prstGeom>
          <a:noFill/>
          <a:ln w="12700">
            <a:solidFill>
              <a:srgbClr val="00205B"/>
            </a:solidFill>
            <a:prstDash val="solid"/>
          </a:ln>
        </p:spPr>
        <p:txBody>
          <a:bodyPr/>
          <a:lstStyle/>
          <a:p>
            <a:endParaRPr lang="en-US"/>
          </a:p>
        </p:txBody>
      </p:sp>
      <p:sp>
        <p:nvSpPr>
          <p:cNvPr id="3" name="Text 1"/>
          <p:cNvSpPr/>
          <p:nvPr/>
        </p:nvSpPr>
        <p:spPr>
          <a:xfrm>
            <a:off x="411480" y="256032"/>
            <a:ext cx="6949440" cy="384048"/>
          </a:xfrm>
          <a:prstGeom prst="rect">
            <a:avLst/>
          </a:prstGeom>
          <a:noFill/>
          <a:ln/>
        </p:spPr>
        <p:txBody>
          <a:bodyPr wrap="square" lIns="0" tIns="0" rIns="0" bIns="0" rtlCol="0" anchor="ctr"/>
          <a:lstStyle/>
          <a:p>
            <a:pPr marL="0" indent="0">
              <a:buNone/>
            </a:pPr>
            <a:r>
              <a:rPr lang="en-US" sz="1700" b="1" dirty="0">
                <a:solidFill>
                  <a:srgbClr val="00205B"/>
                </a:solidFill>
                <a:latin typeface="Calibri" pitchFamily="34" charset="0"/>
                <a:ea typeface="Calibri" pitchFamily="34" charset="-122"/>
                <a:cs typeface="Calibri" pitchFamily="34" charset="-120"/>
              </a:rPr>
              <a:t>DCF Valuation — Base Case</a:t>
            </a:r>
            <a:endParaRPr lang="en-US" sz="1700" dirty="0"/>
          </a:p>
        </p:txBody>
      </p:sp>
      <p:sp>
        <p:nvSpPr>
          <p:cNvPr id="4" name="Text 2"/>
          <p:cNvSpPr/>
          <p:nvPr/>
        </p:nvSpPr>
        <p:spPr>
          <a:xfrm>
            <a:off x="411480" y="603504"/>
            <a:ext cx="7680960" cy="237744"/>
          </a:xfrm>
          <a:prstGeom prst="rect">
            <a:avLst/>
          </a:prstGeom>
          <a:noFill/>
          <a:ln/>
        </p:spPr>
        <p:txBody>
          <a:bodyPr wrap="square" lIns="0" tIns="0" rIns="0" bIns="0" rtlCol="0" anchor="ctr"/>
          <a:lstStyle/>
          <a:p>
            <a:pPr marL="0" indent="0">
              <a:buNone/>
            </a:pPr>
            <a:r>
              <a:rPr lang="en-US" sz="1050" i="1" dirty="0">
                <a:solidFill>
                  <a:srgbClr val="666666"/>
                </a:solidFill>
                <a:latin typeface="Calibri" pitchFamily="34" charset="0"/>
                <a:ea typeface="Calibri" pitchFamily="34" charset="-122"/>
                <a:cs typeface="Calibri" pitchFamily="34" charset="-120"/>
              </a:rPr>
              <a:t>Initiating with UNDERWEIGHT | Price Target: 71 EGP</a:t>
            </a:r>
            <a:endParaRPr lang="en-US" sz="1050" dirty="0"/>
          </a:p>
        </p:txBody>
      </p:sp>
      <p:sp>
        <p:nvSpPr>
          <p:cNvPr id="5" name="Text 3"/>
          <p:cNvSpPr/>
          <p:nvPr/>
        </p:nvSpPr>
        <p:spPr>
          <a:xfrm>
            <a:off x="8641080" y="4828032"/>
            <a:ext cx="365760" cy="228600"/>
          </a:xfrm>
          <a:prstGeom prst="rect">
            <a:avLst/>
          </a:prstGeom>
          <a:noFill/>
          <a:ln/>
        </p:spPr>
        <p:txBody>
          <a:bodyPr wrap="square" lIns="0" tIns="0" rIns="0" bIns="0" rtlCol="0" anchor="ctr"/>
          <a:lstStyle/>
          <a:p>
            <a:pPr marL="0" indent="0" algn="r">
              <a:buNone/>
            </a:pPr>
            <a:r>
              <a:rPr lang="en-US" sz="900" dirty="0">
                <a:solidFill>
                  <a:srgbClr val="999999"/>
                </a:solidFill>
                <a:latin typeface="Calibri" pitchFamily="34" charset="0"/>
                <a:ea typeface="Calibri" pitchFamily="34" charset="-122"/>
                <a:cs typeface="Calibri" pitchFamily="34" charset="-120"/>
              </a:rPr>
              <a:t>7</a:t>
            </a:r>
            <a:endParaRPr lang="en-US" sz="900" dirty="0"/>
          </a:p>
        </p:txBody>
      </p:sp>
      <p:graphicFrame>
        <p:nvGraphicFramePr>
          <p:cNvPr id="8" name="Table 0"/>
          <p:cNvGraphicFramePr>
            <a:graphicFrameLocks noGrp="1"/>
          </p:cNvGraphicFramePr>
          <p:nvPr>
            <p:extLst>
              <p:ext uri="{D42A27DB-BD31-4B8C-83A1-F6EECF244321}">
                <p14:modId xmlns:p14="http://schemas.microsoft.com/office/powerpoint/2010/main" val="1579011935"/>
              </p:ext>
            </p:extLst>
          </p:nvPr>
        </p:nvGraphicFramePr>
        <p:xfrm>
          <a:off x="411480" y="960120"/>
          <a:ext cx="2697480" cy="2249424"/>
        </p:xfrm>
        <a:graphic>
          <a:graphicData uri="http://schemas.openxmlformats.org/drawingml/2006/table">
            <a:tbl>
              <a:tblPr/>
              <a:tblGrid>
                <a:gridCol w="1783080">
                  <a:extLst>
                    <a:ext uri="{9D8B030D-6E8A-4147-A177-3AD203B41FA5}">
                      <a16:colId xmlns:a16="http://schemas.microsoft.com/office/drawing/2014/main" val="20000"/>
                    </a:ext>
                  </a:extLst>
                </a:gridCol>
                <a:gridCol w="914400">
                  <a:extLst>
                    <a:ext uri="{9D8B030D-6E8A-4147-A177-3AD203B41FA5}">
                      <a16:colId xmlns:a16="http://schemas.microsoft.com/office/drawing/2014/main" val="20001"/>
                    </a:ext>
                  </a:extLst>
                </a:gridCol>
              </a:tblGrid>
              <a:tr h="246888">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Component</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Value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extLst>
                  <a:ext uri="{0D108BD9-81ED-4DB2-BD59-A6C34878D82A}">
                    <a16:rowId xmlns:a16="http://schemas.microsoft.com/office/drawing/2014/main" val="10000"/>
                  </a:ext>
                </a:extLst>
              </a:tr>
              <a:tr h="246888">
                <a:tc>
                  <a:txBody>
                    <a:bodyPr/>
                    <a:lstStyle/>
                    <a:p>
                      <a:pPr marL="0" indent="0" algn="l">
                        <a:buNone/>
                      </a:pPr>
                      <a:r>
                        <a:rPr lang="en-US" sz="880" dirty="0">
                          <a:solidFill>
                            <a:srgbClr val="222222"/>
                          </a:solidFill>
                          <a:latin typeface="Calibri" pitchFamily="34" charset="0"/>
                          <a:ea typeface="Calibri" pitchFamily="34" charset="-122"/>
                          <a:cs typeface="Calibri" pitchFamily="34" charset="-120"/>
                        </a:rPr>
                        <a:t>Risk-Free Rate (EGP T-bond)</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80" dirty="0">
                          <a:solidFill>
                            <a:srgbClr val="222222"/>
                          </a:solidFill>
                          <a:latin typeface="Calibri" pitchFamily="34" charset="0"/>
                          <a:ea typeface="Calibri" pitchFamily="34" charset="-122"/>
                          <a:cs typeface="Calibri" pitchFamily="34" charset="-120"/>
                        </a:rPr>
                        <a:t>19.70%</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1"/>
                  </a:ext>
                </a:extLst>
              </a:tr>
              <a:tr h="246888">
                <a:tc>
                  <a:txBody>
                    <a:bodyPr/>
                    <a:lstStyle/>
                    <a:p>
                      <a:pPr marL="0" indent="0" algn="l">
                        <a:buNone/>
                      </a:pPr>
                      <a:r>
                        <a:rPr lang="en-US" sz="880" dirty="0">
                          <a:solidFill>
                            <a:srgbClr val="222222"/>
                          </a:solidFill>
                          <a:latin typeface="Calibri" pitchFamily="34" charset="0"/>
                          <a:ea typeface="Calibri" pitchFamily="34" charset="-122"/>
                          <a:cs typeface="Calibri" pitchFamily="34" charset="-120"/>
                        </a:rPr>
                        <a:t>Equity Risk Premium*</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80" dirty="0">
                          <a:solidFill>
                            <a:srgbClr val="222222"/>
                          </a:solidFill>
                          <a:latin typeface="Calibri" pitchFamily="34" charset="0"/>
                          <a:ea typeface="Calibri" pitchFamily="34" charset="-122"/>
                          <a:cs typeface="Calibri" pitchFamily="34" charset="-120"/>
                        </a:rPr>
                        <a:t>4.46%</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2"/>
                  </a:ext>
                </a:extLst>
              </a:tr>
              <a:tr h="246888">
                <a:tc>
                  <a:txBody>
                    <a:bodyPr/>
                    <a:lstStyle/>
                    <a:p>
                      <a:pPr marL="0" indent="0" algn="l">
                        <a:buNone/>
                      </a:pPr>
                      <a:r>
                        <a:rPr lang="en-US" sz="880" dirty="0">
                          <a:solidFill>
                            <a:srgbClr val="222222"/>
                          </a:solidFill>
                          <a:latin typeface="Calibri" pitchFamily="34" charset="0"/>
                          <a:ea typeface="Calibri" pitchFamily="34" charset="-122"/>
                          <a:cs typeface="Calibri" pitchFamily="34" charset="-120"/>
                        </a:rPr>
                        <a:t>Beta (Blume-adjusted)</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80" dirty="0">
                          <a:solidFill>
                            <a:srgbClr val="222222"/>
                          </a:solidFill>
                          <a:latin typeface="Calibri" pitchFamily="34" charset="0"/>
                          <a:ea typeface="Calibri" pitchFamily="34" charset="-122"/>
                          <a:cs typeface="Calibri" pitchFamily="34" charset="-120"/>
                        </a:rPr>
                        <a:t>0.97</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3"/>
                  </a:ext>
                </a:extLst>
              </a:tr>
              <a:tr h="246888">
                <a:tc>
                  <a:txBody>
                    <a:bodyPr/>
                    <a:lstStyle/>
                    <a:p>
                      <a:pPr marL="0" indent="0" algn="l">
                        <a:buNone/>
                      </a:pPr>
                      <a:r>
                        <a:rPr lang="en-US" sz="880" dirty="0">
                          <a:solidFill>
                            <a:srgbClr val="222222"/>
                          </a:solidFill>
                          <a:latin typeface="Calibri" pitchFamily="34" charset="0"/>
                          <a:ea typeface="Calibri" pitchFamily="34" charset="-122"/>
                          <a:cs typeface="Calibri" pitchFamily="34" charset="-120"/>
                        </a:rPr>
                        <a:t>Cost of Equity</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80" dirty="0">
                          <a:solidFill>
                            <a:srgbClr val="222222"/>
                          </a:solidFill>
                          <a:latin typeface="Calibri" pitchFamily="34" charset="0"/>
                          <a:ea typeface="Calibri" pitchFamily="34" charset="-122"/>
                          <a:cs typeface="Calibri" pitchFamily="34" charset="-120"/>
                        </a:rPr>
                        <a:t>24.04%</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4"/>
                  </a:ext>
                </a:extLst>
              </a:tr>
              <a:tr h="246888">
                <a:tc>
                  <a:txBody>
                    <a:bodyPr/>
                    <a:lstStyle/>
                    <a:p>
                      <a:pPr marL="0" indent="0" algn="l">
                        <a:buNone/>
                      </a:pPr>
                      <a:r>
                        <a:rPr lang="en-US" sz="880" dirty="0">
                          <a:solidFill>
                            <a:srgbClr val="222222"/>
                          </a:solidFill>
                          <a:latin typeface="Calibri" pitchFamily="34" charset="0"/>
                          <a:ea typeface="Calibri" pitchFamily="34" charset="-122"/>
                          <a:cs typeface="Calibri" pitchFamily="34" charset="-120"/>
                        </a:rPr>
                        <a:t>Pre-Tax Cost of Debt</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80" dirty="0">
                          <a:solidFill>
                            <a:srgbClr val="222222"/>
                          </a:solidFill>
                          <a:latin typeface="Calibri" pitchFamily="34" charset="0"/>
                          <a:ea typeface="Calibri" pitchFamily="34" charset="-122"/>
                          <a:cs typeface="Calibri" pitchFamily="34" charset="-120"/>
                        </a:rPr>
                        <a:t>9.64%</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5"/>
                  </a:ext>
                </a:extLst>
              </a:tr>
              <a:tr h="246888">
                <a:tc>
                  <a:txBody>
                    <a:bodyPr/>
                    <a:lstStyle/>
                    <a:p>
                      <a:pPr marL="0" indent="0" algn="l">
                        <a:buNone/>
                      </a:pPr>
                      <a:r>
                        <a:rPr lang="en-US" sz="880" dirty="0">
                          <a:solidFill>
                            <a:srgbClr val="222222"/>
                          </a:solidFill>
                          <a:latin typeface="Calibri" pitchFamily="34" charset="0"/>
                          <a:ea typeface="Calibri" pitchFamily="34" charset="-122"/>
                          <a:cs typeface="Calibri" pitchFamily="34" charset="-120"/>
                        </a:rPr>
                        <a:t>After-Tax CoD (22.5% CIT)</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80" dirty="0">
                          <a:solidFill>
                            <a:srgbClr val="222222"/>
                          </a:solidFill>
                          <a:latin typeface="Calibri" pitchFamily="34" charset="0"/>
                          <a:ea typeface="Calibri" pitchFamily="34" charset="-122"/>
                          <a:cs typeface="Calibri" pitchFamily="34" charset="-120"/>
                        </a:rPr>
                        <a:t>7.47%</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6"/>
                  </a:ext>
                </a:extLst>
              </a:tr>
              <a:tr h="246888">
                <a:tc>
                  <a:txBody>
                    <a:bodyPr/>
                    <a:lstStyle/>
                    <a:p>
                      <a:pPr marL="0" indent="0" algn="l">
                        <a:buNone/>
                      </a:pPr>
                      <a:r>
                        <a:rPr lang="en-US" sz="880" dirty="0">
                          <a:solidFill>
                            <a:srgbClr val="222222"/>
                          </a:solidFill>
                          <a:latin typeface="Calibri" pitchFamily="34" charset="0"/>
                          <a:ea typeface="Calibri" pitchFamily="34" charset="-122"/>
                          <a:cs typeface="Calibri" pitchFamily="34" charset="-120"/>
                        </a:rPr>
                        <a:t>Weights (E / D)</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80" dirty="0">
                          <a:solidFill>
                            <a:srgbClr val="222222"/>
                          </a:solidFill>
                          <a:latin typeface="Calibri" pitchFamily="34" charset="0"/>
                          <a:ea typeface="Calibri" pitchFamily="34" charset="-122"/>
                          <a:cs typeface="Calibri" pitchFamily="34" charset="-120"/>
                        </a:rPr>
                        <a:t>75.7% / 24.3%</a:t>
                      </a:r>
                      <a:endParaRPr lang="en-US" sz="8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7"/>
                  </a:ext>
                </a:extLst>
              </a:tr>
              <a:tr h="246888">
                <a:tc>
                  <a:txBody>
                    <a:bodyPr/>
                    <a:lstStyle/>
                    <a:p>
                      <a:pPr marL="0" indent="0" algn="l">
                        <a:buNone/>
                      </a:pPr>
                      <a:r>
                        <a:rPr lang="en-US" sz="950" b="1" dirty="0">
                          <a:solidFill>
                            <a:srgbClr val="FFFFFF"/>
                          </a:solidFill>
                          <a:latin typeface="Calibri" pitchFamily="34" charset="0"/>
                          <a:ea typeface="Calibri" pitchFamily="34" charset="-122"/>
                          <a:cs typeface="Calibri" pitchFamily="34" charset="-120"/>
                        </a:rPr>
                        <a:t>WACC</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r">
                        <a:buNone/>
                      </a:pPr>
                      <a:r>
                        <a:rPr lang="en-US" sz="950" b="1" dirty="0">
                          <a:solidFill>
                            <a:srgbClr val="FFFFFF"/>
                          </a:solidFill>
                          <a:latin typeface="Calibri" pitchFamily="34" charset="0"/>
                          <a:ea typeface="Calibri" pitchFamily="34" charset="-122"/>
                          <a:cs typeface="Calibri" pitchFamily="34" charset="-120"/>
                        </a:rPr>
                        <a:t>20.0%</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extLst>
                  <a:ext uri="{0D108BD9-81ED-4DB2-BD59-A6C34878D82A}">
                    <a16:rowId xmlns:a16="http://schemas.microsoft.com/office/drawing/2014/main" val="10008"/>
                  </a:ext>
                </a:extLst>
              </a:tr>
            </a:tbl>
          </a:graphicData>
        </a:graphic>
      </p:graphicFrame>
      <p:sp>
        <p:nvSpPr>
          <p:cNvPr id="7" name="Text 4"/>
          <p:cNvSpPr/>
          <p:nvPr/>
        </p:nvSpPr>
        <p:spPr>
          <a:xfrm>
            <a:off x="411480" y="3337560"/>
            <a:ext cx="2697480" cy="868680"/>
          </a:xfrm>
          <a:prstGeom prst="rect">
            <a:avLst/>
          </a:prstGeom>
          <a:noFill/>
          <a:ln/>
        </p:spPr>
        <p:txBody>
          <a:bodyPr wrap="square" lIns="0" tIns="0" rIns="0" bIns="0" rtlCol="0" anchor="ctr"/>
          <a:lstStyle/>
          <a:p>
            <a:pPr marL="0" indent="0">
              <a:buNone/>
            </a:pPr>
            <a:r>
              <a:rPr lang="en-US" sz="800" i="1" dirty="0">
                <a:solidFill>
                  <a:srgbClr val="666666"/>
                </a:solidFill>
                <a:latin typeface="Calibri" pitchFamily="34" charset="0"/>
                <a:ea typeface="Calibri" pitchFamily="34" charset="-122"/>
                <a:cs typeface="Calibri" pitchFamily="34" charset="-120"/>
              </a:rPr>
              <a:t>*Rf embeds Egypt sovereign risk. ERP = 4.46% US mature-market premium only (per model). Adding Egypt's country ERP separately would double-count country risk and is excluded.</a:t>
            </a:r>
            <a:endParaRPr lang="en-US" sz="800" dirty="0"/>
          </a:p>
        </p:txBody>
      </p:sp>
      <p:graphicFrame>
        <p:nvGraphicFramePr>
          <p:cNvPr id="15" name="Table 1"/>
          <p:cNvGraphicFramePr>
            <a:graphicFrameLocks noGrp="1"/>
          </p:cNvGraphicFramePr>
          <p:nvPr>
            <p:extLst>
              <p:ext uri="{D42A27DB-BD31-4B8C-83A1-F6EECF244321}">
                <p14:modId xmlns:p14="http://schemas.microsoft.com/office/powerpoint/2010/main" val="1579011935"/>
              </p:ext>
            </p:extLst>
          </p:nvPr>
        </p:nvGraphicFramePr>
        <p:xfrm>
          <a:off x="3310128" y="960120"/>
          <a:ext cx="3154680" cy="1292352"/>
        </p:xfrm>
        <a:graphic>
          <a:graphicData uri="http://schemas.openxmlformats.org/drawingml/2006/table">
            <a:tbl>
              <a:tblPr/>
              <a:tblGrid>
                <a:gridCol w="530352">
                  <a:extLst>
                    <a:ext uri="{9D8B030D-6E8A-4147-A177-3AD203B41FA5}">
                      <a16:colId xmlns:a16="http://schemas.microsoft.com/office/drawing/2014/main" val="20000"/>
                    </a:ext>
                  </a:extLst>
                </a:gridCol>
                <a:gridCol w="566928">
                  <a:extLst>
                    <a:ext uri="{9D8B030D-6E8A-4147-A177-3AD203B41FA5}">
                      <a16:colId xmlns:a16="http://schemas.microsoft.com/office/drawing/2014/main" val="20001"/>
                    </a:ext>
                  </a:extLst>
                </a:gridCol>
                <a:gridCol w="502920">
                  <a:extLst>
                    <a:ext uri="{9D8B030D-6E8A-4147-A177-3AD203B41FA5}">
                      <a16:colId xmlns:a16="http://schemas.microsoft.com/office/drawing/2014/main" val="20002"/>
                    </a:ext>
                  </a:extLst>
                </a:gridCol>
                <a:gridCol w="566928">
                  <a:extLst>
                    <a:ext uri="{9D8B030D-6E8A-4147-A177-3AD203B41FA5}">
                      <a16:colId xmlns:a16="http://schemas.microsoft.com/office/drawing/2014/main" val="20003"/>
                    </a:ext>
                  </a:extLst>
                </a:gridCol>
                <a:gridCol w="484632">
                  <a:extLst>
                    <a:ext uri="{9D8B030D-6E8A-4147-A177-3AD203B41FA5}">
                      <a16:colId xmlns:a16="http://schemas.microsoft.com/office/drawing/2014/main" val="20004"/>
                    </a:ext>
                  </a:extLst>
                </a:gridCol>
                <a:gridCol w="502920">
                  <a:extLst>
                    <a:ext uri="{9D8B030D-6E8A-4147-A177-3AD203B41FA5}">
                      <a16:colId xmlns:a16="http://schemas.microsoft.com/office/drawing/2014/main" val="20005"/>
                    </a:ext>
                  </a:extLst>
                </a:gridCol>
              </a:tblGrid>
              <a:tr h="192024">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EGP mn</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NOPAT</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D&amp;A</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CapEx</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ΔNWC</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780" b="1" dirty="0">
                          <a:solidFill>
                            <a:srgbClr val="FFFFFF"/>
                          </a:solidFill>
                          <a:latin typeface="Calibri" pitchFamily="34" charset="0"/>
                          <a:ea typeface="Calibri" pitchFamily="34" charset="-122"/>
                          <a:cs typeface="Calibri" pitchFamily="34" charset="-120"/>
                        </a:rPr>
                        <a:t>UFCF</a:t>
                      </a:r>
                      <a:endParaRPr lang="en-US" sz="78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extLst>
                  <a:ext uri="{0D108BD9-81ED-4DB2-BD59-A6C34878D82A}">
                    <a16:rowId xmlns:a16="http://schemas.microsoft.com/office/drawing/2014/main" val="10000"/>
                  </a:ext>
                </a:extLst>
              </a:tr>
              <a:tr h="192024">
                <a:tc>
                  <a:txBody>
                    <a:bodyPr/>
                    <a:lstStyle/>
                    <a:p>
                      <a:pPr marL="0" indent="0" algn="l">
                        <a:buNone/>
                      </a:pPr>
                      <a:r>
                        <a:rPr lang="en-US" sz="820" b="1" dirty="0">
                          <a:solidFill>
                            <a:srgbClr val="222222"/>
                          </a:solidFill>
                          <a:latin typeface="Calibri" pitchFamily="34" charset="0"/>
                          <a:ea typeface="Calibri" pitchFamily="34" charset="-122"/>
                          <a:cs typeface="Calibri" pitchFamily="34" charset="-120"/>
                        </a:rPr>
                        <a:t>FY26E</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24,195</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3,420</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-15,025</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-9,668</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2,922</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1"/>
                  </a:ext>
                </a:extLst>
              </a:tr>
              <a:tr h="192024">
                <a:tc>
                  <a:txBody>
                    <a:bodyPr/>
                    <a:lstStyle/>
                    <a:p>
                      <a:pPr marL="0" indent="0" algn="l">
                        <a:buNone/>
                      </a:pPr>
                      <a:r>
                        <a:rPr lang="en-US" sz="820" b="1" dirty="0">
                          <a:solidFill>
                            <a:srgbClr val="222222"/>
                          </a:solidFill>
                          <a:latin typeface="Calibri" pitchFamily="34" charset="0"/>
                          <a:ea typeface="Calibri" pitchFamily="34" charset="-122"/>
                          <a:cs typeface="Calibri" pitchFamily="34" charset="-120"/>
                        </a:rPr>
                        <a:t>FY27E</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27,977</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4,497</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-14,672</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-9,551</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8,252</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2"/>
                  </a:ext>
                </a:extLst>
              </a:tr>
              <a:tr h="192024">
                <a:tc>
                  <a:txBody>
                    <a:bodyPr/>
                    <a:lstStyle/>
                    <a:p>
                      <a:pPr marL="0" indent="0" algn="l">
                        <a:buNone/>
                      </a:pPr>
                      <a:r>
                        <a:rPr lang="en-US" sz="820" b="1" dirty="0">
                          <a:solidFill>
                            <a:srgbClr val="222222"/>
                          </a:solidFill>
                          <a:latin typeface="Calibri" pitchFamily="34" charset="0"/>
                          <a:ea typeface="Calibri" pitchFamily="34" charset="-122"/>
                          <a:cs typeface="Calibri" pitchFamily="34" charset="-120"/>
                        </a:rPr>
                        <a:t>FY28E</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31,542</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5,453</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-13,494</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-9,000</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14,501</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3"/>
                  </a:ext>
                </a:extLst>
              </a:tr>
              <a:tr h="192024">
                <a:tc>
                  <a:txBody>
                    <a:bodyPr/>
                    <a:lstStyle/>
                    <a:p>
                      <a:pPr marL="0" indent="0" algn="l">
                        <a:buNone/>
                      </a:pPr>
                      <a:r>
                        <a:rPr lang="en-US" sz="820" b="1" dirty="0">
                          <a:solidFill>
                            <a:srgbClr val="222222"/>
                          </a:solidFill>
                          <a:latin typeface="Calibri" pitchFamily="34" charset="0"/>
                          <a:ea typeface="Calibri" pitchFamily="34" charset="-122"/>
                          <a:cs typeface="Calibri" pitchFamily="34" charset="-120"/>
                        </a:rPr>
                        <a:t>FY29E</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34,864</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6,226</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-11,547</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-8,387</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21,156</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4"/>
                  </a:ext>
                </a:extLst>
              </a:tr>
              <a:tr h="192024">
                <a:tc>
                  <a:txBody>
                    <a:bodyPr/>
                    <a:lstStyle/>
                    <a:p>
                      <a:pPr marL="0" indent="0" algn="l">
                        <a:buNone/>
                      </a:pPr>
                      <a:r>
                        <a:rPr lang="en-US" sz="820" b="1" dirty="0">
                          <a:solidFill>
                            <a:srgbClr val="222222"/>
                          </a:solidFill>
                          <a:latin typeface="Calibri" pitchFamily="34" charset="0"/>
                          <a:ea typeface="Calibri" pitchFamily="34" charset="-122"/>
                          <a:cs typeface="Calibri" pitchFamily="34" charset="-120"/>
                        </a:rPr>
                        <a:t>FY30E</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38,014</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6,767</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-9,443</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-7,953</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27,385</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aphicFrame>
        <p:nvGraphicFramePr>
          <p:cNvPr id="22" name="Table 2"/>
          <p:cNvGraphicFramePr>
            <a:graphicFrameLocks noGrp="1"/>
          </p:cNvGraphicFramePr>
          <p:nvPr>
            <p:extLst>
              <p:ext uri="{D42A27DB-BD31-4B8C-83A1-F6EECF244321}">
                <p14:modId xmlns:p14="http://schemas.microsoft.com/office/powerpoint/2010/main" val="1579011935"/>
              </p:ext>
            </p:extLst>
          </p:nvPr>
        </p:nvGraphicFramePr>
        <p:xfrm>
          <a:off x="3310128" y="2395728"/>
          <a:ext cx="3154680" cy="1772412"/>
        </p:xfrm>
        <a:graphic>
          <a:graphicData uri="http://schemas.openxmlformats.org/drawingml/2006/table">
            <a:tbl>
              <a:tblPr/>
              <a:tblGrid>
                <a:gridCol w="2148840">
                  <a:extLst>
                    <a:ext uri="{9D8B030D-6E8A-4147-A177-3AD203B41FA5}">
                      <a16:colId xmlns:a16="http://schemas.microsoft.com/office/drawing/2014/main" val="20000"/>
                    </a:ext>
                  </a:extLst>
                </a:gridCol>
                <a:gridCol w="1005840">
                  <a:extLst>
                    <a:ext uri="{9D8B030D-6E8A-4147-A177-3AD203B41FA5}">
                      <a16:colId xmlns:a16="http://schemas.microsoft.com/office/drawing/2014/main" val="20001"/>
                    </a:ext>
                  </a:extLst>
                </a:gridCol>
              </a:tblGrid>
              <a:tr h="214884">
                <a:tc>
                  <a:txBody>
                    <a:bodyPr/>
                    <a:lstStyle/>
                    <a:p>
                      <a:pPr marL="0" indent="0" algn="l">
                        <a:buNone/>
                      </a:pPr>
                      <a:r>
                        <a:rPr lang="en-US" sz="840" b="1" dirty="0">
                          <a:solidFill>
                            <a:srgbClr val="222222"/>
                          </a:solidFill>
                          <a:latin typeface="Calibri" pitchFamily="34" charset="0"/>
                          <a:ea typeface="Calibri" pitchFamily="34" charset="-122"/>
                          <a:cs typeface="Calibri" pitchFamily="34" charset="-120"/>
                        </a:rPr>
                        <a:t>Terminal Value FY30 (g = 10.0%)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300,650</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0"/>
                  </a:ext>
                </a:extLst>
              </a:tr>
              <a:tr h="214884">
                <a:tc>
                  <a:txBody>
                    <a:bodyPr/>
                    <a:lstStyle/>
                    <a:p>
                      <a:pPr marL="0" indent="0" algn="l">
                        <a:buNone/>
                      </a:pPr>
                      <a:r>
                        <a:rPr lang="en-US" sz="840" dirty="0">
                          <a:solidFill>
                            <a:srgbClr val="222222"/>
                          </a:solidFill>
                          <a:latin typeface="Calibri" pitchFamily="34" charset="0"/>
                          <a:ea typeface="Calibri" pitchFamily="34" charset="-122"/>
                          <a:cs typeface="Calibri" pitchFamily="34" charset="-120"/>
                        </a:rPr>
                        <a:t>PV of Terminal Value</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dirty="0">
                          <a:solidFill>
                            <a:srgbClr val="222222"/>
                          </a:solidFill>
                          <a:latin typeface="Calibri" pitchFamily="34" charset="0"/>
                          <a:ea typeface="Calibri" pitchFamily="34" charset="-122"/>
                          <a:cs typeface="Calibri" pitchFamily="34" charset="-120"/>
                        </a:rPr>
                        <a:t>130,194</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1"/>
                  </a:ext>
                </a:extLst>
              </a:tr>
              <a:tr h="214884">
                <a:tc>
                  <a:txBody>
                    <a:bodyPr/>
                    <a:lstStyle/>
                    <a:p>
                      <a:pPr marL="0" indent="0" algn="l">
                        <a:buNone/>
                      </a:pPr>
                      <a:r>
                        <a:rPr lang="en-US" sz="840" dirty="0">
                          <a:solidFill>
                            <a:srgbClr val="222222"/>
                          </a:solidFill>
                          <a:latin typeface="Calibri" pitchFamily="34" charset="0"/>
                          <a:ea typeface="Calibri" pitchFamily="34" charset="-122"/>
                          <a:cs typeface="Calibri" pitchFamily="34" charset="-120"/>
                        </a:rPr>
                        <a:t>PV of Stage-1 Cash Flows</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dirty="0">
                          <a:solidFill>
                            <a:srgbClr val="222222"/>
                          </a:solidFill>
                          <a:latin typeface="Calibri" pitchFamily="34" charset="0"/>
                          <a:ea typeface="Calibri" pitchFamily="34" charset="-122"/>
                          <a:cs typeface="Calibri" pitchFamily="34" charset="-120"/>
                        </a:rPr>
                        <a:t>39,612</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2"/>
                  </a:ext>
                </a:extLst>
              </a:tr>
              <a:tr h="214884">
                <a:tc>
                  <a:txBody>
                    <a:bodyPr/>
                    <a:lstStyle/>
                    <a:p>
                      <a:pPr marL="0" indent="0" algn="l">
                        <a:buNone/>
                      </a:pPr>
                      <a:r>
                        <a:rPr lang="en-US" sz="840" b="1" dirty="0">
                          <a:solidFill>
                            <a:srgbClr val="222222"/>
                          </a:solidFill>
                          <a:latin typeface="Calibri" pitchFamily="34" charset="0"/>
                          <a:ea typeface="Calibri" pitchFamily="34" charset="-122"/>
                          <a:cs typeface="Calibri" pitchFamily="34" charset="-120"/>
                        </a:rPr>
                        <a:t>Total Enterprise Value</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169,806</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3"/>
                  </a:ext>
                </a:extLst>
              </a:tr>
              <a:tr h="214884">
                <a:tc>
                  <a:txBody>
                    <a:bodyPr/>
                    <a:lstStyle/>
                    <a:p>
                      <a:pPr marL="0" indent="0" algn="l">
                        <a:buNone/>
                      </a:pPr>
                      <a:r>
                        <a:rPr lang="en-US" sz="840" dirty="0">
                          <a:solidFill>
                            <a:srgbClr val="222222"/>
                          </a:solidFill>
                          <a:latin typeface="Calibri" pitchFamily="34" charset="0"/>
                          <a:ea typeface="Calibri" pitchFamily="34" charset="-122"/>
                          <a:cs typeface="Calibri" pitchFamily="34" charset="-120"/>
                        </a:rPr>
                        <a:t>Less: Net Debt (incl. NCI)</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dirty="0">
                          <a:solidFill>
                            <a:srgbClr val="222222"/>
                          </a:solidFill>
                          <a:latin typeface="Calibri" pitchFamily="34" charset="0"/>
                          <a:ea typeface="Calibri" pitchFamily="34" charset="-122"/>
                          <a:cs typeface="Calibri" pitchFamily="34" charset="-120"/>
                        </a:rPr>
                        <a:t>(18,215)</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4"/>
                  </a:ext>
                </a:extLst>
              </a:tr>
              <a:tr h="214884">
                <a:tc>
                  <a:txBody>
                    <a:bodyPr/>
                    <a:lstStyle/>
                    <a:p>
                      <a:pPr marL="0" indent="0" algn="l">
                        <a:buNone/>
                      </a:pPr>
                      <a:r>
                        <a:rPr lang="en-US" sz="840" b="1" dirty="0">
                          <a:solidFill>
                            <a:srgbClr val="222222"/>
                          </a:solidFill>
                          <a:latin typeface="Calibri" pitchFamily="34" charset="0"/>
                          <a:ea typeface="Calibri" pitchFamily="34" charset="-122"/>
                          <a:cs typeface="Calibri" pitchFamily="34" charset="-120"/>
                        </a:rPr>
                        <a:t>Equity Value</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40" b="1" dirty="0">
                          <a:solidFill>
                            <a:srgbClr val="222222"/>
                          </a:solidFill>
                          <a:latin typeface="Calibri" pitchFamily="34" charset="0"/>
                          <a:ea typeface="Calibri" pitchFamily="34" charset="-122"/>
                          <a:cs typeface="Calibri" pitchFamily="34" charset="-120"/>
                        </a:rPr>
                        <a:t>151,591</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5"/>
                  </a:ext>
                </a:extLst>
              </a:tr>
              <a:tr h="214884">
                <a:tc>
                  <a:txBody>
                    <a:bodyPr/>
                    <a:lstStyle/>
                    <a:p>
                      <a:pPr marL="0" indent="0" algn="l">
                        <a:buNone/>
                      </a:pPr>
                      <a:r>
                        <a:rPr lang="en-US" sz="840" dirty="0">
                          <a:solidFill>
                            <a:srgbClr val="222222"/>
                          </a:solidFill>
                          <a:latin typeface="Calibri" pitchFamily="34" charset="0"/>
                          <a:ea typeface="Calibri" pitchFamily="34" charset="-122"/>
                          <a:cs typeface="Calibri" pitchFamily="34" charset="-120"/>
                        </a:rPr>
                        <a:t>÷ Shares (mn)</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40" dirty="0">
                          <a:solidFill>
                            <a:srgbClr val="222222"/>
                          </a:solidFill>
                          <a:latin typeface="Calibri" pitchFamily="34" charset="0"/>
                          <a:ea typeface="Calibri" pitchFamily="34" charset="-122"/>
                          <a:cs typeface="Calibri" pitchFamily="34" charset="-120"/>
                        </a:rPr>
                        <a:t>2,139.4</a:t>
                      </a:r>
                      <a:endParaRPr lang="en-US" sz="84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6"/>
                  </a:ext>
                </a:extLst>
              </a:tr>
              <a:tr h="214884">
                <a:tc>
                  <a:txBody>
                    <a:bodyPr/>
                    <a:lstStyle/>
                    <a:p>
                      <a:pPr marL="0" indent="0" algn="l">
                        <a:buNone/>
                      </a:pPr>
                      <a:r>
                        <a:rPr lang="en-US" sz="950" b="1" dirty="0">
                          <a:solidFill>
                            <a:srgbClr val="FFFFFF"/>
                          </a:solidFill>
                          <a:latin typeface="Calibri" pitchFamily="34" charset="0"/>
                          <a:ea typeface="Calibri" pitchFamily="34" charset="-122"/>
                          <a:cs typeface="Calibri" pitchFamily="34" charset="-120"/>
                        </a:rPr>
                        <a:t>Fair Value per Share</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r">
                        <a:buNone/>
                      </a:pPr>
                      <a:r>
                        <a:rPr lang="en-US" sz="950" b="1" dirty="0">
                          <a:solidFill>
                            <a:srgbClr val="FFFFFF"/>
                          </a:solidFill>
                          <a:latin typeface="Calibri" pitchFamily="34" charset="0"/>
                          <a:ea typeface="Calibri" pitchFamily="34" charset="-122"/>
                          <a:cs typeface="Calibri" pitchFamily="34" charset="-120"/>
                        </a:rPr>
                        <a:t>70.86 EGP</a:t>
                      </a:r>
                      <a:endParaRPr lang="en-US" sz="95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extLst>
                  <a:ext uri="{0D108BD9-81ED-4DB2-BD59-A6C34878D82A}">
                    <a16:rowId xmlns:a16="http://schemas.microsoft.com/office/drawing/2014/main" val="10007"/>
                  </a:ext>
                </a:extLst>
              </a:tr>
            </a:tbl>
          </a:graphicData>
        </a:graphic>
      </p:graphicFrame>
      <p:sp>
        <p:nvSpPr>
          <p:cNvPr id="10" name="Shape 5"/>
          <p:cNvSpPr/>
          <p:nvPr/>
        </p:nvSpPr>
        <p:spPr>
          <a:xfrm>
            <a:off x="6629400" y="960120"/>
            <a:ext cx="2103120" cy="2240280"/>
          </a:xfrm>
          <a:prstGeom prst="rect">
            <a:avLst/>
          </a:prstGeom>
          <a:solidFill>
            <a:srgbClr val="FFFFFF"/>
          </a:solidFill>
          <a:ln w="19050">
            <a:solidFill>
              <a:srgbClr val="00205B"/>
            </a:solidFill>
            <a:prstDash val="solid"/>
          </a:ln>
        </p:spPr>
        <p:txBody>
          <a:bodyPr/>
          <a:lstStyle/>
          <a:p>
            <a:endParaRPr lang="en-US"/>
          </a:p>
        </p:txBody>
      </p:sp>
      <p:sp>
        <p:nvSpPr>
          <p:cNvPr id="11" name="Text 6"/>
          <p:cNvSpPr/>
          <p:nvPr/>
        </p:nvSpPr>
        <p:spPr>
          <a:xfrm>
            <a:off x="6748272" y="1078992"/>
            <a:ext cx="1874520" cy="2011680"/>
          </a:xfrm>
          <a:prstGeom prst="rect">
            <a:avLst/>
          </a:prstGeom>
          <a:noFill/>
          <a:ln/>
        </p:spPr>
        <p:txBody>
          <a:bodyPr wrap="square" lIns="0" tIns="0" rIns="0" bIns="0" rtlCol="0" anchor="ctr"/>
          <a:lstStyle/>
          <a:p>
            <a:pPr marL="0" indent="0">
              <a:lnSpc>
                <a:spcPct val="110000"/>
              </a:lnSpc>
              <a:buNone/>
            </a:pPr>
            <a:r>
              <a:rPr lang="en-US" sz="1000" dirty="0">
                <a:solidFill>
                  <a:srgbClr val="222222"/>
                </a:solidFill>
                <a:latin typeface="Calibri" pitchFamily="34" charset="0"/>
                <a:ea typeface="Calibri" pitchFamily="34" charset="-122"/>
                <a:cs typeface="Calibri" pitchFamily="34" charset="-120"/>
              </a:rPr>
              <a:t>SWDY trades at 91.19 EGP, a 29% premium to our DCF-derived fair value of 71 EGP. We initiate coverage with an Underweight rating. Our price target implies 22% downside.</a:t>
            </a:r>
            <a:endParaRPr lang="en-US" sz="1000" dirty="0"/>
          </a:p>
        </p:txBody>
      </p:sp>
      <p:graphicFrame>
        <p:nvGraphicFramePr>
          <p:cNvPr id="29" name="Table 3"/>
          <p:cNvGraphicFramePr>
            <a:graphicFrameLocks noGrp="1"/>
          </p:cNvGraphicFramePr>
          <p:nvPr>
            <p:extLst>
              <p:ext uri="{D42A27DB-BD31-4B8C-83A1-F6EECF244321}">
                <p14:modId xmlns:p14="http://schemas.microsoft.com/office/powerpoint/2010/main" val="1579011935"/>
              </p:ext>
            </p:extLst>
          </p:nvPr>
        </p:nvGraphicFramePr>
        <p:xfrm>
          <a:off x="6629400" y="3383280"/>
          <a:ext cx="2103120" cy="768096"/>
        </p:xfrm>
        <a:graphic>
          <a:graphicData uri="http://schemas.openxmlformats.org/drawingml/2006/table">
            <a:tbl>
              <a:tblPr/>
              <a:tblGrid>
                <a:gridCol w="1417320">
                  <a:extLst>
                    <a:ext uri="{9D8B030D-6E8A-4147-A177-3AD203B41FA5}">
                      <a16:colId xmlns:a16="http://schemas.microsoft.com/office/drawing/2014/main" val="20000"/>
                    </a:ext>
                  </a:extLst>
                </a:gridCol>
                <a:gridCol w="685800">
                  <a:extLst>
                    <a:ext uri="{9D8B030D-6E8A-4147-A177-3AD203B41FA5}">
                      <a16:colId xmlns:a16="http://schemas.microsoft.com/office/drawing/2014/main" val="20001"/>
                    </a:ext>
                  </a:extLst>
                </a:gridCol>
              </a:tblGrid>
              <a:tr h="246888">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EV/EBITDA FY26E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extLst>
                  <a:ext uri="{0D108BD9-81ED-4DB2-BD59-A6C34878D82A}">
                    <a16:rowId xmlns:a16="http://schemas.microsoft.com/office/drawing/2014/main" val="10000"/>
                  </a:ext>
                </a:extLst>
              </a:tr>
              <a:tr h="246888">
                <a:tc>
                  <a:txBody>
                    <a:bodyPr/>
                    <a:lstStyle/>
                    <a:p>
                      <a:pPr marL="0" indent="0" algn="l">
                        <a:buNone/>
                      </a:pPr>
                      <a:r>
                        <a:rPr lang="en-US" sz="860" dirty="0">
                          <a:solidFill>
                            <a:srgbClr val="222222"/>
                          </a:solidFill>
                          <a:latin typeface="Calibri" pitchFamily="34" charset="0"/>
                          <a:ea typeface="Calibri" pitchFamily="34" charset="-122"/>
                          <a:cs typeface="Calibri" pitchFamily="34" charset="-120"/>
                        </a:rPr>
                        <a:t>At market price</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6.2x</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1"/>
                  </a:ext>
                </a:extLst>
              </a:tr>
              <a:tr h="246888">
                <a:tc>
                  <a:txBody>
                    <a:bodyPr/>
                    <a:lstStyle/>
                    <a:p>
                      <a:pPr marL="0" indent="0" algn="l">
                        <a:buNone/>
                      </a:pPr>
                      <a:r>
                        <a:rPr lang="en-US" sz="860" dirty="0">
                          <a:solidFill>
                            <a:srgbClr val="222222"/>
                          </a:solidFill>
                          <a:latin typeface="Calibri" pitchFamily="34" charset="0"/>
                          <a:ea typeface="Calibri" pitchFamily="34" charset="-122"/>
                          <a:cs typeface="Calibri" pitchFamily="34" charset="-120"/>
                        </a:rPr>
                        <a:t>At target (FV)</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60" dirty="0">
                          <a:solidFill>
                            <a:srgbClr val="222222"/>
                          </a:solidFill>
                          <a:latin typeface="Calibri" pitchFamily="34" charset="0"/>
                          <a:ea typeface="Calibri" pitchFamily="34" charset="-122"/>
                          <a:cs typeface="Calibri" pitchFamily="34" charset="-120"/>
                        </a:rPr>
                        <a:t>4.9x</a:t>
                      </a:r>
                      <a:endParaRPr lang="en-US" sz="86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2"/>
                  </a:ext>
                </a:extLst>
              </a:tr>
            </a:tbl>
          </a:graphicData>
        </a:graphic>
      </p:graphicFrame>
      <p:sp>
        <p:nvSpPr>
          <p:cNvPr id="13" name="Text 7"/>
          <p:cNvSpPr/>
          <p:nvPr/>
        </p:nvSpPr>
        <p:spPr>
          <a:xfrm>
            <a:off x="411480" y="4828032"/>
            <a:ext cx="7680960" cy="201168"/>
          </a:xfrm>
          <a:prstGeom prst="rect">
            <a:avLst/>
          </a:prstGeom>
          <a:noFill/>
          <a:ln/>
        </p:spPr>
        <p:txBody>
          <a:bodyPr wrap="square" lIns="0" tIns="0" rIns="0" bIns="0" rtlCol="0" anchor="ctr"/>
          <a:lstStyle/>
          <a:p>
            <a:pPr marL="0" indent="0">
              <a:buNone/>
            </a:pPr>
            <a:r>
              <a:rPr lang="en-US" sz="800" i="1" dirty="0">
                <a:solidFill>
                  <a:srgbClr val="666666"/>
                </a:solidFill>
                <a:latin typeface="Calibri" pitchFamily="34" charset="0"/>
                <a:ea typeface="Calibri" pitchFamily="34" charset="-122"/>
                <a:cs typeface="Calibri" pitchFamily="34" charset="-120"/>
              </a:rPr>
              <a:t>Cross-check: 5.4x exit-multiple TV gives 71.01 EGP (implied terminal growth 10.0%, at our nominal-GDP ceiling).</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11480" y="164592"/>
            <a:ext cx="8321040" cy="0"/>
          </a:xfrm>
          <a:prstGeom prst="line">
            <a:avLst/>
          </a:prstGeom>
          <a:noFill/>
          <a:ln w="12700">
            <a:solidFill>
              <a:srgbClr val="00205B"/>
            </a:solidFill>
            <a:prstDash val="solid"/>
          </a:ln>
        </p:spPr>
        <p:txBody>
          <a:bodyPr/>
          <a:lstStyle/>
          <a:p>
            <a:endParaRPr lang="en-US"/>
          </a:p>
        </p:txBody>
      </p:sp>
      <p:sp>
        <p:nvSpPr>
          <p:cNvPr id="3" name="Text 1"/>
          <p:cNvSpPr/>
          <p:nvPr/>
        </p:nvSpPr>
        <p:spPr>
          <a:xfrm>
            <a:off x="411480" y="256032"/>
            <a:ext cx="6949440" cy="384048"/>
          </a:xfrm>
          <a:prstGeom prst="rect">
            <a:avLst/>
          </a:prstGeom>
          <a:noFill/>
          <a:ln/>
        </p:spPr>
        <p:txBody>
          <a:bodyPr wrap="square" lIns="0" tIns="0" rIns="0" bIns="0" rtlCol="0" anchor="ctr"/>
          <a:lstStyle/>
          <a:p>
            <a:pPr marL="0" indent="0">
              <a:buNone/>
            </a:pPr>
            <a:r>
              <a:rPr lang="en-US" sz="1700" b="1" dirty="0">
                <a:solidFill>
                  <a:srgbClr val="00205B"/>
                </a:solidFill>
                <a:latin typeface="Calibri" pitchFamily="34" charset="0"/>
                <a:ea typeface="Calibri" pitchFamily="34" charset="-122"/>
                <a:cs typeface="Calibri" pitchFamily="34" charset="-120"/>
              </a:rPr>
              <a:t>Sensitivity Analysis — Fair Value per Share (EGP)</a:t>
            </a:r>
            <a:endParaRPr lang="en-US" sz="1700" dirty="0"/>
          </a:p>
        </p:txBody>
      </p:sp>
      <p:sp>
        <p:nvSpPr>
          <p:cNvPr id="4" name="Text 2"/>
          <p:cNvSpPr/>
          <p:nvPr/>
        </p:nvSpPr>
        <p:spPr>
          <a:xfrm>
            <a:off x="8641080" y="4828032"/>
            <a:ext cx="365760" cy="228600"/>
          </a:xfrm>
          <a:prstGeom prst="rect">
            <a:avLst/>
          </a:prstGeom>
          <a:noFill/>
          <a:ln/>
        </p:spPr>
        <p:txBody>
          <a:bodyPr wrap="square" lIns="0" tIns="0" rIns="0" bIns="0" rtlCol="0" anchor="ctr"/>
          <a:lstStyle/>
          <a:p>
            <a:pPr marL="0" indent="0" algn="r">
              <a:buNone/>
            </a:pPr>
            <a:r>
              <a:rPr lang="en-US" sz="900" dirty="0">
                <a:solidFill>
                  <a:srgbClr val="999999"/>
                </a:solidFill>
                <a:latin typeface="Calibri" pitchFamily="34" charset="0"/>
                <a:ea typeface="Calibri" pitchFamily="34" charset="-122"/>
                <a:cs typeface="Calibri" pitchFamily="34" charset="-120"/>
              </a:rPr>
              <a:t>8</a:t>
            </a:r>
            <a:endParaRPr lang="en-US" sz="900" dirty="0"/>
          </a:p>
        </p:txBody>
      </p:sp>
      <p:sp>
        <p:nvSpPr>
          <p:cNvPr id="5" name="Text 3"/>
          <p:cNvSpPr/>
          <p:nvPr/>
        </p:nvSpPr>
        <p:spPr>
          <a:xfrm>
            <a:off x="411480" y="822960"/>
            <a:ext cx="3931920" cy="256032"/>
          </a:xfrm>
          <a:prstGeom prst="rect">
            <a:avLst/>
          </a:prstGeom>
          <a:noFill/>
          <a:ln/>
        </p:spPr>
        <p:txBody>
          <a:bodyPr wrap="square" lIns="0" tIns="0" rIns="0" bIns="0" rtlCol="0" anchor="ctr"/>
          <a:lstStyle/>
          <a:p>
            <a:pPr marL="0" indent="0">
              <a:buNone/>
            </a:pPr>
            <a:r>
              <a:rPr lang="en-US" sz="1100" b="1" dirty="0">
                <a:solidFill>
                  <a:srgbClr val="00205B"/>
                </a:solidFill>
                <a:latin typeface="Calibri" pitchFamily="34" charset="0"/>
                <a:ea typeface="Calibri" pitchFamily="34" charset="-122"/>
                <a:cs typeface="Calibri" pitchFamily="34" charset="-120"/>
              </a:rPr>
              <a:t>Table 1 — WACC × Terminal Growth (perpetuity)</a:t>
            </a:r>
            <a:endParaRPr lang="en-US" sz="11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411480" y="1143000"/>
          <a:ext cx="3931920" cy="1755648"/>
        </p:xfrm>
        <a:graphic>
          <a:graphicData uri="http://schemas.openxmlformats.org/drawingml/2006/table">
            <a:tbl>
              <a:tblPr/>
              <a:tblGrid>
                <a:gridCol w="777240">
                  <a:extLst>
                    <a:ext uri="{9D8B030D-6E8A-4147-A177-3AD203B41FA5}">
                      <a16:colId xmlns:a16="http://schemas.microsoft.com/office/drawing/2014/main" val="20000"/>
                    </a:ext>
                  </a:extLst>
                </a:gridCol>
                <a:gridCol w="630936">
                  <a:extLst>
                    <a:ext uri="{9D8B030D-6E8A-4147-A177-3AD203B41FA5}">
                      <a16:colId xmlns:a16="http://schemas.microsoft.com/office/drawing/2014/main" val="20001"/>
                    </a:ext>
                  </a:extLst>
                </a:gridCol>
                <a:gridCol w="630936">
                  <a:extLst>
                    <a:ext uri="{9D8B030D-6E8A-4147-A177-3AD203B41FA5}">
                      <a16:colId xmlns:a16="http://schemas.microsoft.com/office/drawing/2014/main" val="20002"/>
                    </a:ext>
                  </a:extLst>
                </a:gridCol>
                <a:gridCol w="630936">
                  <a:extLst>
                    <a:ext uri="{9D8B030D-6E8A-4147-A177-3AD203B41FA5}">
                      <a16:colId xmlns:a16="http://schemas.microsoft.com/office/drawing/2014/main" val="20003"/>
                    </a:ext>
                  </a:extLst>
                </a:gridCol>
                <a:gridCol w="630936">
                  <a:extLst>
                    <a:ext uri="{9D8B030D-6E8A-4147-A177-3AD203B41FA5}">
                      <a16:colId xmlns:a16="http://schemas.microsoft.com/office/drawing/2014/main" val="20004"/>
                    </a:ext>
                  </a:extLst>
                </a:gridCol>
                <a:gridCol w="630936">
                  <a:extLst>
                    <a:ext uri="{9D8B030D-6E8A-4147-A177-3AD203B41FA5}">
                      <a16:colId xmlns:a16="http://schemas.microsoft.com/office/drawing/2014/main" val="20005"/>
                    </a:ext>
                  </a:extLst>
                </a:gridCol>
              </a:tblGrid>
              <a:tr h="292608">
                <a:tc>
                  <a:txBody>
                    <a:bodyPr/>
                    <a:lstStyle/>
                    <a:p>
                      <a:pPr marL="0" indent="0" algn="ctr">
                        <a:buNone/>
                      </a:pPr>
                      <a:r>
                        <a:rPr lang="en-US" sz="820" b="1" dirty="0">
                          <a:solidFill>
                            <a:srgbClr val="FFFFFF"/>
                          </a:solidFill>
                          <a:latin typeface="Calibri" pitchFamily="34" charset="0"/>
                          <a:ea typeface="Calibri" pitchFamily="34" charset="-122"/>
                          <a:cs typeface="Calibri" pitchFamily="34" charset="-120"/>
                        </a:rPr>
                        <a:t>WACC \ g</a:t>
                      </a:r>
                      <a:endParaRPr lang="en-US" sz="82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9.0%</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9.5%</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10.0%</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10.5%</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11.0%</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extLst>
                  <a:ext uri="{0D108BD9-81ED-4DB2-BD59-A6C34878D82A}">
                    <a16:rowId xmlns:a16="http://schemas.microsoft.com/office/drawing/2014/main" val="10000"/>
                  </a:ext>
                </a:extLst>
              </a:tr>
              <a:tr h="292608">
                <a:tc>
                  <a:txBody>
                    <a:bodyPr/>
                    <a:lstStyle/>
                    <a:p>
                      <a:pPr marL="0" indent="0" algn="ctr">
                        <a:buNone/>
                      </a:pPr>
                      <a:r>
                        <a:rPr lang="en-US" sz="840" b="1" dirty="0">
                          <a:solidFill>
                            <a:srgbClr val="FFFFFF"/>
                          </a:solidFill>
                          <a:latin typeface="Calibri" pitchFamily="34" charset="0"/>
                          <a:ea typeface="Calibri" pitchFamily="34" charset="-122"/>
                          <a:cs typeface="Calibri" pitchFamily="34" charset="-120"/>
                        </a:rPr>
                        <a:t>19.0%</a:t>
                      </a:r>
                      <a:endParaRPr lang="en-US" sz="84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73.4</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77.0</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81.0</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85.5</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6500"/>
                          </a:solidFill>
                          <a:latin typeface="Calibri" pitchFamily="34" charset="0"/>
                          <a:ea typeface="Calibri" pitchFamily="34" charset="-122"/>
                          <a:cs typeface="Calibri" pitchFamily="34" charset="-120"/>
                        </a:rPr>
                        <a:t>90.5</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EB9C"/>
                    </a:solidFill>
                  </a:tcPr>
                </a:tc>
                <a:extLst>
                  <a:ext uri="{0D108BD9-81ED-4DB2-BD59-A6C34878D82A}">
                    <a16:rowId xmlns:a16="http://schemas.microsoft.com/office/drawing/2014/main" val="10001"/>
                  </a:ext>
                </a:extLst>
              </a:tr>
              <a:tr h="292608">
                <a:tc>
                  <a:txBody>
                    <a:bodyPr/>
                    <a:lstStyle/>
                    <a:p>
                      <a:pPr marL="0" indent="0" algn="ctr">
                        <a:buNone/>
                      </a:pPr>
                      <a:r>
                        <a:rPr lang="en-US" sz="840" b="1" dirty="0">
                          <a:solidFill>
                            <a:srgbClr val="FFFFFF"/>
                          </a:solidFill>
                          <a:latin typeface="Calibri" pitchFamily="34" charset="0"/>
                          <a:ea typeface="Calibri" pitchFamily="34" charset="-122"/>
                          <a:cs typeface="Calibri" pitchFamily="34" charset="-120"/>
                        </a:rPr>
                        <a:t>19.5%</a:t>
                      </a:r>
                      <a:endParaRPr lang="en-US" sz="84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69.0</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72.2</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75.8</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79.7</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84.1</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extLst>
                  <a:ext uri="{0D108BD9-81ED-4DB2-BD59-A6C34878D82A}">
                    <a16:rowId xmlns:a16="http://schemas.microsoft.com/office/drawing/2014/main" val="10002"/>
                  </a:ext>
                </a:extLst>
              </a:tr>
              <a:tr h="292608">
                <a:tc>
                  <a:txBody>
                    <a:bodyPr/>
                    <a:lstStyle/>
                    <a:p>
                      <a:pPr marL="0" indent="0" algn="ctr">
                        <a:buNone/>
                      </a:pPr>
                      <a:r>
                        <a:rPr lang="en-US" sz="840" b="1" dirty="0">
                          <a:solidFill>
                            <a:srgbClr val="FFFFFF"/>
                          </a:solidFill>
                          <a:latin typeface="Calibri" pitchFamily="34" charset="0"/>
                          <a:ea typeface="Calibri" pitchFamily="34" charset="-122"/>
                          <a:cs typeface="Calibri" pitchFamily="34" charset="-120"/>
                        </a:rPr>
                        <a:t>20.0%</a:t>
                      </a:r>
                      <a:endParaRPr lang="en-US" sz="84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64.9</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67.7</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b="1" dirty="0">
                          <a:solidFill>
                            <a:srgbClr val="9C0006"/>
                          </a:solidFill>
                          <a:latin typeface="Calibri" pitchFamily="34" charset="0"/>
                          <a:ea typeface="Calibri" pitchFamily="34" charset="-122"/>
                          <a:cs typeface="Calibri" pitchFamily="34" charset="-120"/>
                        </a:rPr>
                        <a:t>70.9</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19050" cap="flat" cmpd="sng" algn="ctr">
                      <a:solidFill>
                        <a:srgbClr val="00205B"/>
                      </a:solidFill>
                      <a:prstDash val="solid"/>
                      <a:round/>
                      <a:headEnd type="none" w="med" len="med"/>
                      <a:tailEnd type="none" w="med" len="med"/>
                    </a:lnR>
                    <a:lnT w="6350" cap="flat" cmpd="sng" algn="ctr">
                      <a:solidFill>
                        <a:srgbClr val="C9D2DD"/>
                      </a:solidFill>
                      <a:prstDash val="solid"/>
                      <a:round/>
                      <a:headEnd type="none" w="med" len="med"/>
                      <a:tailEnd type="none" w="med" len="med"/>
                    </a:lnT>
                    <a:lnB w="19050" cap="flat" cmpd="sng" algn="ctr">
                      <a:solidFill>
                        <a:srgbClr val="00205B"/>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74.4</a:t>
                      </a:r>
                      <a:endParaRPr lang="en-US" sz="880" dirty="0">
                        <a:latin typeface="Calibri" charset="0"/>
                        <a:ea typeface="Calibri" charset="0"/>
                        <a:cs typeface="Calibri" charset="0"/>
                      </a:endParaRPr>
                    </a:p>
                  </a:txBody>
                  <a:tcPr>
                    <a:lnL w="19050" cap="flat" cmpd="sng" algn="ctr">
                      <a:solidFill>
                        <a:srgbClr val="00205B"/>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78.3</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extLst>
                  <a:ext uri="{0D108BD9-81ED-4DB2-BD59-A6C34878D82A}">
                    <a16:rowId xmlns:a16="http://schemas.microsoft.com/office/drawing/2014/main" val="10003"/>
                  </a:ext>
                </a:extLst>
              </a:tr>
              <a:tr h="292608">
                <a:tc>
                  <a:txBody>
                    <a:bodyPr/>
                    <a:lstStyle/>
                    <a:p>
                      <a:pPr marL="0" indent="0" algn="ctr">
                        <a:buNone/>
                      </a:pPr>
                      <a:r>
                        <a:rPr lang="en-US" sz="840" b="1" dirty="0">
                          <a:solidFill>
                            <a:srgbClr val="FFFFFF"/>
                          </a:solidFill>
                          <a:latin typeface="Calibri" pitchFamily="34" charset="0"/>
                          <a:ea typeface="Calibri" pitchFamily="34" charset="-122"/>
                          <a:cs typeface="Calibri" pitchFamily="34" charset="-120"/>
                        </a:rPr>
                        <a:t>20.5%</a:t>
                      </a:r>
                      <a:endParaRPr lang="en-US" sz="84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61.4</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64.0</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66.8</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19050" cap="flat" cmpd="sng" algn="ctr">
                      <a:solidFill>
                        <a:srgbClr val="00205B"/>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69.9</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73.4</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extLst>
                  <a:ext uri="{0D108BD9-81ED-4DB2-BD59-A6C34878D82A}">
                    <a16:rowId xmlns:a16="http://schemas.microsoft.com/office/drawing/2014/main" val="10004"/>
                  </a:ext>
                </a:extLst>
              </a:tr>
              <a:tr h="292608">
                <a:tc>
                  <a:txBody>
                    <a:bodyPr/>
                    <a:lstStyle/>
                    <a:p>
                      <a:pPr marL="0" indent="0" algn="ctr">
                        <a:buNone/>
                      </a:pPr>
                      <a:r>
                        <a:rPr lang="en-US" sz="840" b="1" dirty="0">
                          <a:solidFill>
                            <a:srgbClr val="FFFFFF"/>
                          </a:solidFill>
                          <a:latin typeface="Calibri" pitchFamily="34" charset="0"/>
                          <a:ea typeface="Calibri" pitchFamily="34" charset="-122"/>
                          <a:cs typeface="Calibri" pitchFamily="34" charset="-120"/>
                        </a:rPr>
                        <a:t>21.0%</a:t>
                      </a:r>
                      <a:endParaRPr lang="en-US" sz="84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58.1</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60.4</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63.0</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65.8</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68.8</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extLst>
                  <a:ext uri="{0D108BD9-81ED-4DB2-BD59-A6C34878D82A}">
                    <a16:rowId xmlns:a16="http://schemas.microsoft.com/office/drawing/2014/main" val="10005"/>
                  </a:ext>
                </a:extLst>
              </a:tr>
            </a:tbl>
          </a:graphicData>
        </a:graphic>
      </p:graphicFrame>
      <p:sp>
        <p:nvSpPr>
          <p:cNvPr id="7" name="Text 4"/>
          <p:cNvSpPr/>
          <p:nvPr/>
        </p:nvSpPr>
        <p:spPr>
          <a:xfrm>
            <a:off x="4800600" y="822960"/>
            <a:ext cx="3931920" cy="256032"/>
          </a:xfrm>
          <a:prstGeom prst="rect">
            <a:avLst/>
          </a:prstGeom>
          <a:noFill/>
          <a:ln/>
        </p:spPr>
        <p:txBody>
          <a:bodyPr wrap="square" lIns="0" tIns="0" rIns="0" bIns="0" rtlCol="0" anchor="ctr"/>
          <a:lstStyle/>
          <a:p>
            <a:pPr marL="0" indent="0">
              <a:buNone/>
            </a:pPr>
            <a:r>
              <a:rPr lang="en-US" sz="1100" b="1" dirty="0">
                <a:solidFill>
                  <a:srgbClr val="00205B"/>
                </a:solidFill>
                <a:latin typeface="Calibri" pitchFamily="34" charset="0"/>
                <a:ea typeface="Calibri" pitchFamily="34" charset="-122"/>
                <a:cs typeface="Calibri" pitchFamily="34" charset="-120"/>
              </a:rPr>
              <a:t>Table 2 — WACC × Exit EBITDA Multiple</a:t>
            </a:r>
            <a:endParaRPr lang="en-US" sz="1100" dirty="0"/>
          </a:p>
        </p:txBody>
      </p:sp>
      <p:graphicFrame>
        <p:nvGraphicFramePr>
          <p:cNvPr id="17" name="Table 1"/>
          <p:cNvGraphicFramePr>
            <a:graphicFrameLocks noGrp="1"/>
          </p:cNvGraphicFramePr>
          <p:nvPr>
            <p:extLst>
              <p:ext uri="{D42A27DB-BD31-4B8C-83A1-F6EECF244321}">
                <p14:modId xmlns:p14="http://schemas.microsoft.com/office/powerpoint/2010/main" val="1579011935"/>
              </p:ext>
            </p:extLst>
          </p:nvPr>
        </p:nvGraphicFramePr>
        <p:xfrm>
          <a:off x="4800600" y="1143000"/>
          <a:ext cx="3931920" cy="1755648"/>
        </p:xfrm>
        <a:graphic>
          <a:graphicData uri="http://schemas.openxmlformats.org/drawingml/2006/table">
            <a:tbl>
              <a:tblPr/>
              <a:tblGrid>
                <a:gridCol w="777240">
                  <a:extLst>
                    <a:ext uri="{9D8B030D-6E8A-4147-A177-3AD203B41FA5}">
                      <a16:colId xmlns:a16="http://schemas.microsoft.com/office/drawing/2014/main" val="20000"/>
                    </a:ext>
                  </a:extLst>
                </a:gridCol>
                <a:gridCol w="630936">
                  <a:extLst>
                    <a:ext uri="{9D8B030D-6E8A-4147-A177-3AD203B41FA5}">
                      <a16:colId xmlns:a16="http://schemas.microsoft.com/office/drawing/2014/main" val="20001"/>
                    </a:ext>
                  </a:extLst>
                </a:gridCol>
                <a:gridCol w="630936">
                  <a:extLst>
                    <a:ext uri="{9D8B030D-6E8A-4147-A177-3AD203B41FA5}">
                      <a16:colId xmlns:a16="http://schemas.microsoft.com/office/drawing/2014/main" val="20002"/>
                    </a:ext>
                  </a:extLst>
                </a:gridCol>
                <a:gridCol w="630936">
                  <a:extLst>
                    <a:ext uri="{9D8B030D-6E8A-4147-A177-3AD203B41FA5}">
                      <a16:colId xmlns:a16="http://schemas.microsoft.com/office/drawing/2014/main" val="20003"/>
                    </a:ext>
                  </a:extLst>
                </a:gridCol>
                <a:gridCol w="630936">
                  <a:extLst>
                    <a:ext uri="{9D8B030D-6E8A-4147-A177-3AD203B41FA5}">
                      <a16:colId xmlns:a16="http://schemas.microsoft.com/office/drawing/2014/main" val="20004"/>
                    </a:ext>
                  </a:extLst>
                </a:gridCol>
                <a:gridCol w="630936">
                  <a:extLst>
                    <a:ext uri="{9D8B030D-6E8A-4147-A177-3AD203B41FA5}">
                      <a16:colId xmlns:a16="http://schemas.microsoft.com/office/drawing/2014/main" val="20005"/>
                    </a:ext>
                  </a:extLst>
                </a:gridCol>
              </a:tblGrid>
              <a:tr h="292608">
                <a:tc>
                  <a:txBody>
                    <a:bodyPr/>
                    <a:lstStyle/>
                    <a:p>
                      <a:pPr marL="0" indent="0" algn="ctr">
                        <a:buNone/>
                      </a:pPr>
                      <a:r>
                        <a:rPr lang="en-US" sz="820" b="1" dirty="0">
                          <a:solidFill>
                            <a:srgbClr val="FFFFFF"/>
                          </a:solidFill>
                          <a:latin typeface="Calibri" pitchFamily="34" charset="0"/>
                          <a:ea typeface="Calibri" pitchFamily="34" charset="-122"/>
                          <a:cs typeface="Calibri" pitchFamily="34" charset="-120"/>
                        </a:rPr>
                        <a:t>WACC \ x</a:t>
                      </a:r>
                      <a:endParaRPr lang="en-US" sz="82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4.4x</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4.9x</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5.4x</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5.9x</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6.4x</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extLst>
                  <a:ext uri="{0D108BD9-81ED-4DB2-BD59-A6C34878D82A}">
                    <a16:rowId xmlns:a16="http://schemas.microsoft.com/office/drawing/2014/main" val="10000"/>
                  </a:ext>
                </a:extLst>
              </a:tr>
              <a:tr h="292608">
                <a:tc>
                  <a:txBody>
                    <a:bodyPr/>
                    <a:lstStyle/>
                    <a:p>
                      <a:pPr marL="0" indent="0" algn="ctr">
                        <a:buNone/>
                      </a:pPr>
                      <a:r>
                        <a:rPr lang="en-US" sz="840" b="1" dirty="0">
                          <a:solidFill>
                            <a:srgbClr val="FFFFFF"/>
                          </a:solidFill>
                          <a:latin typeface="Calibri" pitchFamily="34" charset="0"/>
                          <a:ea typeface="Calibri" pitchFamily="34" charset="-122"/>
                          <a:cs typeface="Calibri" pitchFamily="34" charset="-120"/>
                        </a:rPr>
                        <a:t>19.0%</a:t>
                      </a:r>
                      <a:endParaRPr lang="en-US" sz="84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62.2</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68.1</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74.0</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79.9</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85.8</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extLst>
                  <a:ext uri="{0D108BD9-81ED-4DB2-BD59-A6C34878D82A}">
                    <a16:rowId xmlns:a16="http://schemas.microsoft.com/office/drawing/2014/main" val="10001"/>
                  </a:ext>
                </a:extLst>
              </a:tr>
              <a:tr h="292608">
                <a:tc>
                  <a:txBody>
                    <a:bodyPr/>
                    <a:lstStyle/>
                    <a:p>
                      <a:pPr marL="0" indent="0" algn="ctr">
                        <a:buNone/>
                      </a:pPr>
                      <a:r>
                        <a:rPr lang="en-US" sz="840" b="1" dirty="0">
                          <a:solidFill>
                            <a:srgbClr val="FFFFFF"/>
                          </a:solidFill>
                          <a:latin typeface="Calibri" pitchFamily="34" charset="0"/>
                          <a:ea typeface="Calibri" pitchFamily="34" charset="-122"/>
                          <a:cs typeface="Calibri" pitchFamily="34" charset="-120"/>
                        </a:rPr>
                        <a:t>19.5%</a:t>
                      </a:r>
                      <a:endParaRPr lang="en-US" sz="84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61.0</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66.8</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72.5</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78.3</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84.1</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extLst>
                  <a:ext uri="{0D108BD9-81ED-4DB2-BD59-A6C34878D82A}">
                    <a16:rowId xmlns:a16="http://schemas.microsoft.com/office/drawing/2014/main" val="10002"/>
                  </a:ext>
                </a:extLst>
              </a:tr>
              <a:tr h="292608">
                <a:tc>
                  <a:txBody>
                    <a:bodyPr/>
                    <a:lstStyle/>
                    <a:p>
                      <a:pPr marL="0" indent="0" algn="ctr">
                        <a:buNone/>
                      </a:pPr>
                      <a:r>
                        <a:rPr lang="en-US" sz="840" b="1" dirty="0">
                          <a:solidFill>
                            <a:srgbClr val="FFFFFF"/>
                          </a:solidFill>
                          <a:latin typeface="Calibri" pitchFamily="34" charset="0"/>
                          <a:ea typeface="Calibri" pitchFamily="34" charset="-122"/>
                          <a:cs typeface="Calibri" pitchFamily="34" charset="-120"/>
                        </a:rPr>
                        <a:t>20.0%</a:t>
                      </a:r>
                      <a:endParaRPr lang="en-US" sz="84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59.7</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65.4</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b="1" dirty="0">
                          <a:solidFill>
                            <a:srgbClr val="9C0006"/>
                          </a:solidFill>
                          <a:latin typeface="Calibri" pitchFamily="34" charset="0"/>
                          <a:ea typeface="Calibri" pitchFamily="34" charset="-122"/>
                          <a:cs typeface="Calibri" pitchFamily="34" charset="-120"/>
                        </a:rPr>
                        <a:t>71.0</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19050" cap="flat" cmpd="sng" algn="ctr">
                      <a:solidFill>
                        <a:srgbClr val="00205B"/>
                      </a:solidFill>
                      <a:prstDash val="solid"/>
                      <a:round/>
                      <a:headEnd type="none" w="med" len="med"/>
                      <a:tailEnd type="none" w="med" len="med"/>
                    </a:lnR>
                    <a:lnT w="6350" cap="flat" cmpd="sng" algn="ctr">
                      <a:solidFill>
                        <a:srgbClr val="C9D2DD"/>
                      </a:solidFill>
                      <a:prstDash val="solid"/>
                      <a:round/>
                      <a:headEnd type="none" w="med" len="med"/>
                      <a:tailEnd type="none" w="med" len="med"/>
                    </a:lnT>
                    <a:lnB w="19050" cap="flat" cmpd="sng" algn="ctr">
                      <a:solidFill>
                        <a:srgbClr val="00205B"/>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76.7</a:t>
                      </a:r>
                      <a:endParaRPr lang="en-US" sz="880" dirty="0">
                        <a:latin typeface="Calibri" charset="0"/>
                        <a:ea typeface="Calibri" charset="0"/>
                        <a:cs typeface="Calibri" charset="0"/>
                      </a:endParaRPr>
                    </a:p>
                  </a:txBody>
                  <a:tcPr>
                    <a:lnL w="19050" cap="flat" cmpd="sng" algn="ctr">
                      <a:solidFill>
                        <a:srgbClr val="00205B"/>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82.4</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extLst>
                  <a:ext uri="{0D108BD9-81ED-4DB2-BD59-A6C34878D82A}">
                    <a16:rowId xmlns:a16="http://schemas.microsoft.com/office/drawing/2014/main" val="10003"/>
                  </a:ext>
                </a:extLst>
              </a:tr>
              <a:tr h="292608">
                <a:tc>
                  <a:txBody>
                    <a:bodyPr/>
                    <a:lstStyle/>
                    <a:p>
                      <a:pPr marL="0" indent="0" algn="ctr">
                        <a:buNone/>
                      </a:pPr>
                      <a:r>
                        <a:rPr lang="en-US" sz="840" b="1" dirty="0">
                          <a:solidFill>
                            <a:srgbClr val="FFFFFF"/>
                          </a:solidFill>
                          <a:latin typeface="Calibri" pitchFamily="34" charset="0"/>
                          <a:ea typeface="Calibri" pitchFamily="34" charset="-122"/>
                          <a:cs typeface="Calibri" pitchFamily="34" charset="-120"/>
                        </a:rPr>
                        <a:t>20.5%</a:t>
                      </a:r>
                      <a:endParaRPr lang="en-US" sz="84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58.6</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64.2</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69.7</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19050" cap="flat" cmpd="sng" algn="ctr">
                      <a:solidFill>
                        <a:srgbClr val="00205B"/>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75.3</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80.8</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extLst>
                  <a:ext uri="{0D108BD9-81ED-4DB2-BD59-A6C34878D82A}">
                    <a16:rowId xmlns:a16="http://schemas.microsoft.com/office/drawing/2014/main" val="10004"/>
                  </a:ext>
                </a:extLst>
              </a:tr>
              <a:tr h="292608">
                <a:tc>
                  <a:txBody>
                    <a:bodyPr/>
                    <a:lstStyle/>
                    <a:p>
                      <a:pPr marL="0" indent="0" algn="ctr">
                        <a:buNone/>
                      </a:pPr>
                      <a:r>
                        <a:rPr lang="en-US" sz="840" b="1" dirty="0">
                          <a:solidFill>
                            <a:srgbClr val="FFFFFF"/>
                          </a:solidFill>
                          <a:latin typeface="Calibri" pitchFamily="34" charset="0"/>
                          <a:ea typeface="Calibri" pitchFamily="34" charset="-122"/>
                          <a:cs typeface="Calibri" pitchFamily="34" charset="-120"/>
                        </a:rPr>
                        <a:t>21.0%</a:t>
                      </a:r>
                      <a:endParaRPr lang="en-US" sz="84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57.4</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62.9</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68.3</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73.8</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tc>
                  <a:txBody>
                    <a:bodyPr/>
                    <a:lstStyle/>
                    <a:p>
                      <a:pPr marL="0" indent="0" algn="ctr">
                        <a:buNone/>
                      </a:pPr>
                      <a:r>
                        <a:rPr lang="en-US" sz="880" dirty="0">
                          <a:solidFill>
                            <a:srgbClr val="9C0006"/>
                          </a:solidFill>
                          <a:latin typeface="Calibri" pitchFamily="34" charset="0"/>
                          <a:ea typeface="Calibri" pitchFamily="34" charset="-122"/>
                          <a:cs typeface="Calibri" pitchFamily="34" charset="-120"/>
                        </a:rPr>
                        <a:t>79.2</a:t>
                      </a:r>
                      <a:endParaRPr lang="en-US" sz="880" dirty="0">
                        <a:latin typeface="Calibri" charset="0"/>
                        <a:ea typeface="Calibri" charset="0"/>
                        <a:cs typeface="Calibri" charset="0"/>
                      </a:endParaRPr>
                    </a:p>
                  </a:txBody>
                  <a:tcP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FFC7CE"/>
                    </a:solidFill>
                  </a:tcPr>
                </a:tc>
                <a:extLst>
                  <a:ext uri="{0D108BD9-81ED-4DB2-BD59-A6C34878D82A}">
                    <a16:rowId xmlns:a16="http://schemas.microsoft.com/office/drawing/2014/main" val="10005"/>
                  </a:ext>
                </a:extLst>
              </a:tr>
            </a:tbl>
          </a:graphicData>
        </a:graphic>
      </p:graphicFrame>
      <p:sp>
        <p:nvSpPr>
          <p:cNvPr id="6" name="Text 5"/>
          <p:cNvSpPr/>
          <p:nvPr/>
        </p:nvSpPr>
        <p:spPr>
          <a:xfrm>
            <a:off x="411480" y="3291840"/>
            <a:ext cx="8321040" cy="914400"/>
          </a:xfrm>
          <a:prstGeom prst="rect">
            <a:avLst/>
          </a:prstGeom>
          <a:noFill/>
          <a:ln/>
        </p:spPr>
        <p:txBody>
          <a:bodyPr wrap="square" lIns="0" tIns="0" rIns="0" bIns="0" rtlCol="0" anchor="ctr"/>
          <a:lstStyle/>
          <a:p>
            <a:pPr marL="0" indent="0">
              <a:lnSpc>
                <a:spcPct val="112000"/>
              </a:lnSpc>
              <a:buNone/>
            </a:pPr>
            <a:r>
              <a:rPr lang="en-US" sz="1000" b="1" dirty="0">
                <a:solidFill>
                  <a:srgbClr val="222222"/>
                </a:solidFill>
                <a:latin typeface="Calibri" pitchFamily="34" charset="0"/>
                <a:ea typeface="Calibri" pitchFamily="34" charset="-122"/>
                <a:cs typeface="Calibri" pitchFamily="34" charset="-120"/>
              </a:rPr>
              <a:t>Base case: WACC = 20.0%, g = 10.0%, exit multiple = 5.4x  |  Current price: 91.19 EGP. </a:t>
            </a:r>
            <a:r>
              <a:rPr lang="en-US" sz="1000" dirty="0">
                <a:solidFill>
                  <a:srgbClr val="222222"/>
                </a:solidFill>
                <a:latin typeface="Calibri" pitchFamily="34" charset="0"/>
                <a:ea typeface="Calibri" pitchFamily="34" charset="-122"/>
                <a:cs typeface="Calibri" pitchFamily="34" charset="-120"/>
              </a:rPr>
              <a:t>Green: FV &gt; market price. Yellow: within ±5%. Red: FV below market. No cell in either grid reaches 91.19 EGP within ±100bps of WACC and ±100bps of g (or ±1.0x of the exit multiple) — the market price requires an implied perpetual growth of 12.3%, above Egypt's nominal GDP.</a:t>
            </a:r>
            <a:endParaRPr lang="en-US" sz="1000" dirty="0"/>
          </a:p>
        </p:txBody>
      </p:sp>
      <p:sp>
        <p:nvSpPr>
          <p:cNvPr id="10" name="Text 6"/>
          <p:cNvSpPr/>
          <p:nvPr/>
        </p:nvSpPr>
        <p:spPr>
          <a:xfrm>
            <a:off x="411480" y="4828032"/>
            <a:ext cx="7680960" cy="201168"/>
          </a:xfrm>
          <a:prstGeom prst="rect">
            <a:avLst/>
          </a:prstGeom>
          <a:noFill/>
          <a:ln/>
        </p:spPr>
        <p:txBody>
          <a:bodyPr wrap="square" lIns="0" tIns="0" rIns="0" bIns="0" rtlCol="0" anchor="ctr"/>
          <a:lstStyle/>
          <a:p>
            <a:pPr marL="0" indent="0">
              <a:buNone/>
            </a:pPr>
            <a:r>
              <a:rPr lang="en-US" sz="800" i="1" dirty="0">
                <a:solidFill>
                  <a:srgbClr val="666666"/>
                </a:solidFill>
                <a:latin typeface="Calibri" pitchFamily="34" charset="0"/>
                <a:ea typeface="Calibri" pitchFamily="34" charset="-122"/>
                <a:cs typeface="Calibri" pitchFamily="34" charset="-120"/>
              </a:rPr>
              <a:t>Grids recomputed from model DCF mechanics (stub-period discounting to Jun-2026 valuation date). Exit-multiple grid replaces Rev-CAGR × margin: fully model-derived without re-running the 3-statement engine.</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11480" y="164592"/>
            <a:ext cx="8321040" cy="0"/>
          </a:xfrm>
          <a:prstGeom prst="line">
            <a:avLst/>
          </a:prstGeom>
          <a:noFill/>
          <a:ln w="12700">
            <a:solidFill>
              <a:srgbClr val="00205B"/>
            </a:solidFill>
            <a:prstDash val="solid"/>
          </a:ln>
        </p:spPr>
        <p:txBody>
          <a:bodyPr/>
          <a:lstStyle/>
          <a:p>
            <a:endParaRPr lang="en-US"/>
          </a:p>
        </p:txBody>
      </p:sp>
      <p:sp>
        <p:nvSpPr>
          <p:cNvPr id="3" name="Text 1"/>
          <p:cNvSpPr/>
          <p:nvPr/>
        </p:nvSpPr>
        <p:spPr>
          <a:xfrm>
            <a:off x="411480" y="256032"/>
            <a:ext cx="6949440" cy="384048"/>
          </a:xfrm>
          <a:prstGeom prst="rect">
            <a:avLst/>
          </a:prstGeom>
          <a:noFill/>
          <a:ln/>
        </p:spPr>
        <p:txBody>
          <a:bodyPr wrap="square" lIns="0" tIns="0" rIns="0" bIns="0" rtlCol="0" anchor="ctr"/>
          <a:lstStyle/>
          <a:p>
            <a:pPr marL="0" indent="0">
              <a:buNone/>
            </a:pPr>
            <a:r>
              <a:rPr lang="en-US" sz="1700" b="1" dirty="0">
                <a:solidFill>
                  <a:srgbClr val="00205B"/>
                </a:solidFill>
                <a:latin typeface="Calibri" pitchFamily="34" charset="0"/>
                <a:ea typeface="Calibri" pitchFamily="34" charset="-122"/>
                <a:cs typeface="Calibri" pitchFamily="34" charset="-120"/>
              </a:rPr>
              <a:t>Balance Sheet &amp; Cash Flow Summary (EGP millions)</a:t>
            </a:r>
            <a:endParaRPr lang="en-US" sz="1700" dirty="0"/>
          </a:p>
        </p:txBody>
      </p:sp>
      <p:sp>
        <p:nvSpPr>
          <p:cNvPr id="4" name="Text 2"/>
          <p:cNvSpPr/>
          <p:nvPr/>
        </p:nvSpPr>
        <p:spPr>
          <a:xfrm>
            <a:off x="8641080" y="4828032"/>
            <a:ext cx="365760" cy="228600"/>
          </a:xfrm>
          <a:prstGeom prst="rect">
            <a:avLst/>
          </a:prstGeom>
          <a:noFill/>
          <a:ln/>
        </p:spPr>
        <p:txBody>
          <a:bodyPr wrap="square" lIns="0" tIns="0" rIns="0" bIns="0" rtlCol="0" anchor="ctr"/>
          <a:lstStyle/>
          <a:p>
            <a:pPr marL="0" indent="0" algn="r">
              <a:buNone/>
            </a:pPr>
            <a:r>
              <a:rPr lang="en-US" sz="900" dirty="0">
                <a:solidFill>
                  <a:srgbClr val="999999"/>
                </a:solidFill>
                <a:latin typeface="Calibri" pitchFamily="34" charset="0"/>
                <a:ea typeface="Calibri" pitchFamily="34" charset="-122"/>
                <a:cs typeface="Calibri" pitchFamily="34" charset="-120"/>
              </a:rPr>
              <a:t>9</a:t>
            </a:r>
            <a:endParaRPr lang="en-US" sz="9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868680"/>
          <a:ext cx="8321040" cy="1572768"/>
        </p:xfrm>
        <a:graphic>
          <a:graphicData uri="http://schemas.openxmlformats.org/drawingml/2006/table">
            <a:tbl>
              <a:tblPr/>
              <a:tblGrid>
                <a:gridCol w="1920240">
                  <a:extLst>
                    <a:ext uri="{9D8B030D-6E8A-4147-A177-3AD203B41FA5}">
                      <a16:colId xmlns:a16="http://schemas.microsoft.com/office/drawing/2014/main" val="20000"/>
                    </a:ext>
                  </a:extLst>
                </a:gridCol>
                <a:gridCol w="1069848">
                  <a:extLst>
                    <a:ext uri="{9D8B030D-6E8A-4147-A177-3AD203B41FA5}">
                      <a16:colId xmlns:a16="http://schemas.microsoft.com/office/drawing/2014/main" val="20001"/>
                    </a:ext>
                  </a:extLst>
                </a:gridCol>
                <a:gridCol w="1069848">
                  <a:extLst>
                    <a:ext uri="{9D8B030D-6E8A-4147-A177-3AD203B41FA5}">
                      <a16:colId xmlns:a16="http://schemas.microsoft.com/office/drawing/2014/main" val="20002"/>
                    </a:ext>
                  </a:extLst>
                </a:gridCol>
                <a:gridCol w="1069848">
                  <a:extLst>
                    <a:ext uri="{9D8B030D-6E8A-4147-A177-3AD203B41FA5}">
                      <a16:colId xmlns:a16="http://schemas.microsoft.com/office/drawing/2014/main" val="20003"/>
                    </a:ext>
                  </a:extLst>
                </a:gridCol>
                <a:gridCol w="1069848">
                  <a:extLst>
                    <a:ext uri="{9D8B030D-6E8A-4147-A177-3AD203B41FA5}">
                      <a16:colId xmlns:a16="http://schemas.microsoft.com/office/drawing/2014/main" val="20004"/>
                    </a:ext>
                  </a:extLst>
                </a:gridCol>
                <a:gridCol w="1060704">
                  <a:extLst>
                    <a:ext uri="{9D8B030D-6E8A-4147-A177-3AD203B41FA5}">
                      <a16:colId xmlns:a16="http://schemas.microsoft.com/office/drawing/2014/main" val="20005"/>
                    </a:ext>
                  </a:extLst>
                </a:gridCol>
                <a:gridCol w="1060704">
                  <a:extLst>
                    <a:ext uri="{9D8B030D-6E8A-4147-A177-3AD203B41FA5}">
                      <a16:colId xmlns:a16="http://schemas.microsoft.com/office/drawing/2014/main" val="20006"/>
                    </a:ext>
                  </a:extLst>
                </a:gridCol>
              </a:tblGrid>
              <a:tr h="192024">
                <a:tc>
                  <a:txBody>
                    <a:bodyPr/>
                    <a:lstStyle/>
                    <a:p>
                      <a:pPr marL="0" indent="0" algn="ctr">
                        <a:buNone/>
                      </a:pP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FY23A</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FY24A</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FY25A</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FY26E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FY27E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FY28E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extLst>
                  <a:ext uri="{0D108BD9-81ED-4DB2-BD59-A6C34878D82A}">
                    <a16:rowId xmlns:a16="http://schemas.microsoft.com/office/drawing/2014/main" val="10000"/>
                  </a:ext>
                </a:extLst>
              </a:tr>
              <a:tr h="192024">
                <a:tc>
                  <a:txBody>
                    <a:bodyPr/>
                    <a:lstStyle/>
                    <a:p>
                      <a:pPr marL="0" indent="0" algn="l">
                        <a:buNone/>
                      </a:pPr>
                      <a:r>
                        <a:rPr lang="en-US" sz="820" dirty="0">
                          <a:solidFill>
                            <a:srgbClr val="222222"/>
                          </a:solidFill>
                          <a:latin typeface="Calibri" pitchFamily="34" charset="0"/>
                          <a:ea typeface="Calibri" pitchFamily="34" charset="-122"/>
                          <a:cs typeface="Calibri" pitchFamily="34" charset="-120"/>
                        </a:rPr>
                        <a:t>Cash &amp; equivalents</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25,552</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38,180</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41,949</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36,590</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35,292</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39,226</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1"/>
                  </a:ext>
                </a:extLst>
              </a:tr>
              <a:tr h="192024">
                <a:tc>
                  <a:txBody>
                    <a:bodyPr/>
                    <a:lstStyle/>
                    <a:p>
                      <a:pPr marL="0" indent="0" algn="l">
                        <a:buNone/>
                      </a:pPr>
                      <a:r>
                        <a:rPr lang="en-US" sz="820" b="1" dirty="0">
                          <a:solidFill>
                            <a:srgbClr val="222222"/>
                          </a:solidFill>
                          <a:latin typeface="Calibri" pitchFamily="34" charset="0"/>
                          <a:ea typeface="Calibri" pitchFamily="34" charset="-122"/>
                          <a:cs typeface="Calibri" pitchFamily="34" charset="-120"/>
                        </a:rPr>
                        <a:t>Total Assets</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151,449</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249,527</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311,099</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359,725</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410,654</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462,516</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2"/>
                  </a:ext>
                </a:extLst>
              </a:tr>
              <a:tr h="192024">
                <a:tc>
                  <a:txBody>
                    <a:bodyPr/>
                    <a:lstStyle/>
                    <a:p>
                      <a:pPr marL="0" indent="0" algn="l">
                        <a:buNone/>
                      </a:pPr>
                      <a:r>
                        <a:rPr lang="en-US" sz="820" dirty="0">
                          <a:solidFill>
                            <a:srgbClr val="222222"/>
                          </a:solidFill>
                          <a:latin typeface="Calibri" pitchFamily="34" charset="0"/>
                          <a:ea typeface="Calibri" pitchFamily="34" charset="-122"/>
                          <a:cs typeface="Calibri" pitchFamily="34" charset="-120"/>
                        </a:rPr>
                        <a:t>Total Debt</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41,766</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59,083</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62,509</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62,509</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62,509</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62,509</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3"/>
                  </a:ext>
                </a:extLst>
              </a:tr>
              <a:tr h="192024">
                <a:tc>
                  <a:txBody>
                    <a:bodyPr/>
                    <a:lstStyle/>
                    <a:p>
                      <a:pPr marL="0" indent="0" algn="l">
                        <a:buNone/>
                      </a:pPr>
                      <a:r>
                        <a:rPr lang="en-US" sz="820" dirty="0">
                          <a:solidFill>
                            <a:srgbClr val="222222"/>
                          </a:solidFill>
                          <a:latin typeface="Calibri" pitchFamily="34" charset="0"/>
                          <a:ea typeface="Calibri" pitchFamily="34" charset="-122"/>
                          <a:cs typeface="Calibri" pitchFamily="34" charset="-120"/>
                        </a:rPr>
                        <a:t>Net Debt</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16,214</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20,903</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20,560</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25,919</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27,217</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23,283</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4"/>
                  </a:ext>
                </a:extLst>
              </a:tr>
              <a:tr h="192024">
                <a:tc>
                  <a:txBody>
                    <a:bodyPr/>
                    <a:lstStyle/>
                    <a:p>
                      <a:pPr marL="0" indent="0" algn="l">
                        <a:buNone/>
                      </a:pPr>
                      <a:r>
                        <a:rPr lang="en-US" sz="820" b="1" dirty="0">
                          <a:solidFill>
                            <a:srgbClr val="222222"/>
                          </a:solidFill>
                          <a:latin typeface="Calibri" pitchFamily="34" charset="0"/>
                          <a:ea typeface="Calibri" pitchFamily="34" charset="-122"/>
                          <a:cs typeface="Calibri" pitchFamily="34" charset="-120"/>
                        </a:rPr>
                        <a:t>Shareholders' Equity</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35,724</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55,275</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66,871</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82,346</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100,244</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120,608</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5"/>
                  </a:ext>
                </a:extLst>
              </a:tr>
              <a:tr h="192024">
                <a:tc>
                  <a:txBody>
                    <a:bodyPr/>
                    <a:lstStyle/>
                    <a:p>
                      <a:pPr marL="0" indent="0" algn="l">
                        <a:buNone/>
                      </a:pPr>
                      <a:r>
                        <a:rPr lang="en-US" sz="820" dirty="0">
                          <a:solidFill>
                            <a:srgbClr val="222222"/>
                          </a:solidFill>
                          <a:latin typeface="Calibri" pitchFamily="34" charset="0"/>
                          <a:ea typeface="Calibri" pitchFamily="34" charset="-122"/>
                          <a:cs typeface="Calibri" pitchFamily="34" charset="-120"/>
                        </a:rPr>
                        <a:t>Book Value per Share (EGP)</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16.70</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25.84</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31.26</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38.49</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46.86</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56.38</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6"/>
                  </a:ext>
                </a:extLst>
              </a:tr>
            </a:tbl>
          </a:graphicData>
        </a:graphic>
      </p:graphicFrame>
      <p:sp>
        <p:nvSpPr>
          <p:cNvPr id="6" name="Text 3"/>
          <p:cNvSpPr/>
          <p:nvPr/>
        </p:nvSpPr>
        <p:spPr>
          <a:xfrm>
            <a:off x="411480" y="2423160"/>
            <a:ext cx="4572000" cy="256032"/>
          </a:xfrm>
          <a:prstGeom prst="rect">
            <a:avLst/>
          </a:prstGeom>
          <a:noFill/>
          <a:ln/>
        </p:spPr>
        <p:txBody>
          <a:bodyPr wrap="square" lIns="0" tIns="0" rIns="0" bIns="0" rtlCol="0" anchor="ctr"/>
          <a:lstStyle/>
          <a:p>
            <a:pPr marL="0" indent="0">
              <a:buNone/>
            </a:pPr>
            <a:r>
              <a:rPr lang="en-US" sz="1200" b="1" dirty="0">
                <a:solidFill>
                  <a:srgbClr val="00205B"/>
                </a:solidFill>
                <a:latin typeface="Calibri" pitchFamily="34" charset="0"/>
                <a:ea typeface="Calibri" pitchFamily="34" charset="-122"/>
                <a:cs typeface="Calibri" pitchFamily="34" charset="-120"/>
              </a:rPr>
              <a:t>Cash Flow &amp; Credit Metrics</a:t>
            </a:r>
            <a:endParaRPr lang="en-US" sz="1200" dirty="0"/>
          </a:p>
        </p:txBody>
      </p:sp>
      <p:graphicFrame>
        <p:nvGraphicFramePr>
          <p:cNvPr id="19" name="Table 1"/>
          <p:cNvGraphicFramePr>
            <a:graphicFrameLocks noGrp="1"/>
          </p:cNvGraphicFramePr>
          <p:nvPr>
            <p:extLst>
              <p:ext uri="{D42A27DB-BD31-4B8C-83A1-F6EECF244321}">
                <p14:modId xmlns:p14="http://schemas.microsoft.com/office/powerpoint/2010/main" val="1579011935"/>
              </p:ext>
            </p:extLst>
          </p:nvPr>
        </p:nvGraphicFramePr>
        <p:xfrm>
          <a:off x="411480" y="2697480"/>
          <a:ext cx="8321040" cy="1572768"/>
        </p:xfrm>
        <a:graphic>
          <a:graphicData uri="http://schemas.openxmlformats.org/drawingml/2006/table">
            <a:tbl>
              <a:tblPr/>
              <a:tblGrid>
                <a:gridCol w="1920240">
                  <a:extLst>
                    <a:ext uri="{9D8B030D-6E8A-4147-A177-3AD203B41FA5}">
                      <a16:colId xmlns:a16="http://schemas.microsoft.com/office/drawing/2014/main" val="20000"/>
                    </a:ext>
                  </a:extLst>
                </a:gridCol>
                <a:gridCol w="1069848">
                  <a:extLst>
                    <a:ext uri="{9D8B030D-6E8A-4147-A177-3AD203B41FA5}">
                      <a16:colId xmlns:a16="http://schemas.microsoft.com/office/drawing/2014/main" val="20001"/>
                    </a:ext>
                  </a:extLst>
                </a:gridCol>
                <a:gridCol w="1069848">
                  <a:extLst>
                    <a:ext uri="{9D8B030D-6E8A-4147-A177-3AD203B41FA5}">
                      <a16:colId xmlns:a16="http://schemas.microsoft.com/office/drawing/2014/main" val="20002"/>
                    </a:ext>
                  </a:extLst>
                </a:gridCol>
                <a:gridCol w="1069848">
                  <a:extLst>
                    <a:ext uri="{9D8B030D-6E8A-4147-A177-3AD203B41FA5}">
                      <a16:colId xmlns:a16="http://schemas.microsoft.com/office/drawing/2014/main" val="20003"/>
                    </a:ext>
                  </a:extLst>
                </a:gridCol>
                <a:gridCol w="1069848">
                  <a:extLst>
                    <a:ext uri="{9D8B030D-6E8A-4147-A177-3AD203B41FA5}">
                      <a16:colId xmlns:a16="http://schemas.microsoft.com/office/drawing/2014/main" val="20004"/>
                    </a:ext>
                  </a:extLst>
                </a:gridCol>
                <a:gridCol w="1060704">
                  <a:extLst>
                    <a:ext uri="{9D8B030D-6E8A-4147-A177-3AD203B41FA5}">
                      <a16:colId xmlns:a16="http://schemas.microsoft.com/office/drawing/2014/main" val="20005"/>
                    </a:ext>
                  </a:extLst>
                </a:gridCol>
                <a:gridCol w="1060704">
                  <a:extLst>
                    <a:ext uri="{9D8B030D-6E8A-4147-A177-3AD203B41FA5}">
                      <a16:colId xmlns:a16="http://schemas.microsoft.com/office/drawing/2014/main" val="20006"/>
                    </a:ext>
                  </a:extLst>
                </a:gridCol>
              </a:tblGrid>
              <a:tr h="192024">
                <a:tc>
                  <a:txBody>
                    <a:bodyPr/>
                    <a:lstStyle/>
                    <a:p>
                      <a:pPr marL="0" indent="0" algn="ctr">
                        <a:buNone/>
                      </a:pP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FY23A</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FY24A</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FY25A</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FY26E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FY27E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tc>
                  <a:txBody>
                    <a:bodyPr/>
                    <a:lstStyle/>
                    <a:p>
                      <a:pPr marL="0" indent="0" algn="ctr">
                        <a:buNone/>
                      </a:pPr>
                      <a:r>
                        <a:rPr lang="en-US" sz="1200" b="1" dirty="0">
                          <a:solidFill>
                            <a:srgbClr val="FFFFFF"/>
                          </a:solidFill>
                          <a:latin typeface="Calibri" pitchFamily="34" charset="0"/>
                          <a:ea typeface="Calibri" pitchFamily="34" charset="-122"/>
                          <a:cs typeface="Calibri" pitchFamily="34" charset="-120"/>
                        </a:rPr>
                        <a:t>FY28E</a:t>
                      </a:r>
                      <a:endParaRPr lang="en-US" sz="120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00205B"/>
                    </a:solidFill>
                  </a:tcPr>
                </a:tc>
                <a:extLst>
                  <a:ext uri="{0D108BD9-81ED-4DB2-BD59-A6C34878D82A}">
                    <a16:rowId xmlns:a16="http://schemas.microsoft.com/office/drawing/2014/main" val="10000"/>
                  </a:ext>
                </a:extLst>
              </a:tr>
              <a:tr h="192024">
                <a:tc>
                  <a:txBody>
                    <a:bodyPr/>
                    <a:lstStyle/>
                    <a:p>
                      <a:pPr marL="0" indent="0" algn="l">
                        <a:buNone/>
                      </a:pPr>
                      <a:r>
                        <a:rPr lang="en-US" sz="820" b="1" dirty="0">
                          <a:solidFill>
                            <a:srgbClr val="222222"/>
                          </a:solidFill>
                          <a:latin typeface="Calibri" pitchFamily="34" charset="0"/>
                          <a:ea typeface="Calibri" pitchFamily="34" charset="-122"/>
                          <a:cs typeface="Calibri" pitchFamily="34" charset="-120"/>
                        </a:rPr>
                        <a:t>Operating Cash Flow</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15,897</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20,595</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25,644</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1"/>
                  </a:ext>
                </a:extLst>
              </a:tr>
              <a:tr h="192024">
                <a:tc>
                  <a:txBody>
                    <a:bodyPr/>
                    <a:lstStyle/>
                    <a:p>
                      <a:pPr marL="0" indent="0" algn="l">
                        <a:buNone/>
                      </a:pPr>
                      <a:r>
                        <a:rPr lang="en-US" sz="820" dirty="0">
                          <a:solidFill>
                            <a:srgbClr val="222222"/>
                          </a:solidFill>
                          <a:latin typeface="Calibri" pitchFamily="34" charset="0"/>
                          <a:ea typeface="Calibri" pitchFamily="34" charset="-122"/>
                          <a:cs typeface="Calibri" pitchFamily="34" charset="-120"/>
                        </a:rPr>
                        <a:t>CapEx</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-4,749</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-8,490</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-13,112</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-15,025</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-14,672</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-13,494</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2"/>
                  </a:ext>
                </a:extLst>
              </a:tr>
              <a:tr h="192024">
                <a:tc>
                  <a:txBody>
                    <a:bodyPr/>
                    <a:lstStyle/>
                    <a:p>
                      <a:pPr marL="0" indent="0" algn="l">
                        <a:buNone/>
                      </a:pPr>
                      <a:r>
                        <a:rPr lang="en-US" sz="820" b="1" dirty="0">
                          <a:solidFill>
                            <a:srgbClr val="222222"/>
                          </a:solidFill>
                          <a:latin typeface="Calibri" pitchFamily="34" charset="0"/>
                          <a:ea typeface="Calibri" pitchFamily="34" charset="-122"/>
                          <a:cs typeface="Calibri" pitchFamily="34" charset="-120"/>
                        </a:rPr>
                        <a:t>Free Cash Flow</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872</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5,923</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b="1" dirty="0">
                          <a:solidFill>
                            <a:srgbClr val="222222"/>
                          </a:solidFill>
                          <a:latin typeface="Calibri" pitchFamily="34" charset="0"/>
                          <a:ea typeface="Calibri" pitchFamily="34" charset="-122"/>
                          <a:cs typeface="Calibri" pitchFamily="34" charset="-120"/>
                        </a:rPr>
                        <a:t>12,150</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3"/>
                  </a:ext>
                </a:extLst>
              </a:tr>
              <a:tr h="192024">
                <a:tc>
                  <a:txBody>
                    <a:bodyPr/>
                    <a:lstStyle/>
                    <a:p>
                      <a:pPr marL="0" indent="0" algn="l">
                        <a:buNone/>
                      </a:pPr>
                      <a:r>
                        <a:rPr lang="en-US" sz="820" dirty="0">
                          <a:solidFill>
                            <a:srgbClr val="222222"/>
                          </a:solidFill>
                          <a:latin typeface="Calibri" pitchFamily="34" charset="0"/>
                          <a:ea typeface="Calibri" pitchFamily="34" charset="-122"/>
                          <a:cs typeface="Calibri" pitchFamily="34" charset="-120"/>
                        </a:rPr>
                        <a:t>FCF Yield (%)</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0.4%</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3.0%</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6.2%</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4"/>
                  </a:ext>
                </a:extLst>
              </a:tr>
              <a:tr h="192024">
                <a:tc>
                  <a:txBody>
                    <a:bodyPr/>
                    <a:lstStyle/>
                    <a:p>
                      <a:pPr marL="0" indent="0" algn="l">
                        <a:buNone/>
                      </a:pPr>
                      <a:r>
                        <a:rPr lang="en-US" sz="820" dirty="0">
                          <a:solidFill>
                            <a:srgbClr val="222222"/>
                          </a:solidFill>
                          <a:latin typeface="Calibri" pitchFamily="34" charset="0"/>
                          <a:ea typeface="Calibri" pitchFamily="34" charset="-122"/>
                          <a:cs typeface="Calibri" pitchFamily="34" charset="-120"/>
                        </a:rPr>
                        <a:t>Net Debt / EBITDA (x)</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0.81</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0.66</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0.72</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0.75</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0.67</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0.50</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tcPr>
                </a:tc>
                <a:extLst>
                  <a:ext uri="{0D108BD9-81ED-4DB2-BD59-A6C34878D82A}">
                    <a16:rowId xmlns:a16="http://schemas.microsoft.com/office/drawing/2014/main" val="10005"/>
                  </a:ext>
                </a:extLst>
              </a:tr>
              <a:tr h="192024">
                <a:tc>
                  <a:txBody>
                    <a:bodyPr/>
                    <a:lstStyle/>
                    <a:p>
                      <a:pPr marL="0" indent="0" algn="l">
                        <a:buNone/>
                      </a:pPr>
                      <a:r>
                        <a:rPr lang="en-US" sz="820" dirty="0">
                          <a:solidFill>
                            <a:srgbClr val="222222"/>
                          </a:solidFill>
                          <a:latin typeface="Calibri" pitchFamily="34" charset="0"/>
                          <a:ea typeface="Calibri" pitchFamily="34" charset="-122"/>
                          <a:cs typeface="Calibri" pitchFamily="34" charset="-120"/>
                        </a:rPr>
                        <a:t>Interest Coverage (x)</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3.6</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3.8</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4.3</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5.5</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6.8</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tc>
                  <a:txBody>
                    <a:bodyPr/>
                    <a:lstStyle/>
                    <a:p>
                      <a:pPr marL="0" indent="0" algn="r">
                        <a:buNone/>
                      </a:pPr>
                      <a:r>
                        <a:rPr lang="en-US" sz="820" dirty="0">
                          <a:solidFill>
                            <a:srgbClr val="222222"/>
                          </a:solidFill>
                          <a:latin typeface="Calibri" pitchFamily="34" charset="0"/>
                          <a:ea typeface="Calibri" pitchFamily="34" charset="-122"/>
                          <a:cs typeface="Calibri" pitchFamily="34" charset="-120"/>
                        </a:rPr>
                        <a:t>8.1</a:t>
                      </a:r>
                      <a:endParaRPr lang="en-US" sz="820" dirty="0">
                        <a:latin typeface="Calibri" charset="0"/>
                        <a:ea typeface="Calibri" charset="0"/>
                        <a:cs typeface="Calibri" charset="0"/>
                      </a:endParaRPr>
                    </a:p>
                  </a:txBody>
                  <a:tcPr anchor="ctr">
                    <a:lnL w="6350" cap="flat" cmpd="sng" algn="ctr">
                      <a:solidFill>
                        <a:srgbClr val="C9D2DD"/>
                      </a:solidFill>
                      <a:prstDash val="solid"/>
                      <a:round/>
                      <a:headEnd type="none" w="med" len="med"/>
                      <a:tailEnd type="none" w="med" len="med"/>
                    </a:lnL>
                    <a:lnR w="6350" cap="flat" cmpd="sng" algn="ctr">
                      <a:solidFill>
                        <a:srgbClr val="C9D2DD"/>
                      </a:solidFill>
                      <a:prstDash val="solid"/>
                      <a:round/>
                      <a:headEnd type="none" w="med" len="med"/>
                      <a:tailEnd type="none" w="med" len="med"/>
                    </a:lnR>
                    <a:lnT w="6350" cap="flat" cmpd="sng" algn="ctr">
                      <a:solidFill>
                        <a:srgbClr val="C9D2DD"/>
                      </a:solidFill>
                      <a:prstDash val="solid"/>
                      <a:round/>
                      <a:headEnd type="none" w="med" len="med"/>
                      <a:tailEnd type="none" w="med" len="med"/>
                    </a:lnT>
                    <a:lnB w="6350" cap="flat" cmpd="sng" algn="ctr">
                      <a:solidFill>
                        <a:srgbClr val="C9D2DD"/>
                      </a:solidFill>
                      <a:prstDash val="solid"/>
                      <a:round/>
                      <a:headEnd type="none" w="med" len="med"/>
                      <a:tailEnd type="none" w="med" len="med"/>
                    </a:lnB>
                    <a:solidFill>
                      <a:srgbClr val="EDF2FA"/>
                    </a:solidFill>
                  </a:tcPr>
                </a:tc>
                <a:extLst>
                  <a:ext uri="{0D108BD9-81ED-4DB2-BD59-A6C34878D82A}">
                    <a16:rowId xmlns:a16="http://schemas.microsoft.com/office/drawing/2014/main" val="10006"/>
                  </a:ext>
                </a:extLst>
              </a:tr>
            </a:tbl>
          </a:graphicData>
        </a:graphic>
      </p:graphicFrame>
      <p:sp>
        <p:nvSpPr>
          <p:cNvPr id="8" name="Text 4"/>
          <p:cNvSpPr/>
          <p:nvPr/>
        </p:nvSpPr>
        <p:spPr>
          <a:xfrm>
            <a:off x="411480" y="4828032"/>
            <a:ext cx="7680960" cy="201168"/>
          </a:xfrm>
          <a:prstGeom prst="rect">
            <a:avLst/>
          </a:prstGeom>
          <a:noFill/>
          <a:ln/>
        </p:spPr>
        <p:txBody>
          <a:bodyPr wrap="square" lIns="0" tIns="0" rIns="0" bIns="0" rtlCol="0" anchor="ctr"/>
          <a:lstStyle/>
          <a:p>
            <a:pPr marL="0" indent="0">
              <a:buNone/>
            </a:pPr>
            <a:r>
              <a:rPr lang="en-US" sz="800" i="1" dirty="0">
                <a:solidFill>
                  <a:srgbClr val="666666"/>
                </a:solidFill>
                <a:latin typeface="Calibri" pitchFamily="34" charset="0"/>
                <a:ea typeface="Calibri" pitchFamily="34" charset="-122"/>
                <a:cs typeface="Calibri" pitchFamily="34" charset="-120"/>
              </a:rPr>
              <a:t>FCF Yield on current market cap (EGP 195.1 bn). Historical OCF/FCF not restated in the model — forecast CFS begins FY26E. Debt held flat; cash is the model plug.</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2506</Words>
  <Application>Microsoft Office PowerPoint</Application>
  <PresentationFormat>On-screen Show (16:9)</PresentationFormat>
  <Paragraphs>877</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Elsewedy Electric (SWDY.CA) — Equity Research</dc:title>
  <dc:subject>PptxGenJS Presentation</dc:subject>
  <dc:creator>Ahmed Wael Metwally</dc:creator>
  <cp:lastModifiedBy>Ahmed Wael</cp:lastModifiedBy>
  <cp:revision>2</cp:revision>
  <dcterms:created xsi:type="dcterms:W3CDTF">2026-06-10T08:48:59Z</dcterms:created>
  <dcterms:modified xsi:type="dcterms:W3CDTF">2026-06-13T08:32:17Z</dcterms:modified>
</cp:coreProperties>
</file>