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814" autoAdjust="0"/>
    <p:restoredTop sz="94610"/>
  </p:normalViewPr>
  <p:slideViewPr>
    <p:cSldViewPr snapToGrid="0" snapToObjects="1">
      <p:cViewPr varScale="1">
        <p:scale>
          <a:sx n="112" d="100"/>
          <a:sy n="112" d="100"/>
        </p:scale>
        <p:origin x="129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doughnutChart>
        <c:varyColors val="1"/>
        <c:ser>
          <c:idx val="0"/>
          <c:order val="0"/>
          <c:tx>
            <c:strRef>
              <c:f>Sheet1!$B$1</c:f>
              <c:strCache>
                <c:ptCount val="1"/>
                <c:pt idx="0">
                  <c:v>Revenue</c:v>
                </c:pt>
              </c:strCache>
            </c:strRef>
          </c:tx>
          <c:spPr>
            <a:solidFill>
              <a:schemeClr val="accent1"/>
            </a:solidFill>
            <a:ln w="9525" cap="flat">
              <a:solidFill>
                <a:srgbClr val="F9F9F9"/>
              </a:solidFill>
              <a:prstDash val="solid"/>
              <a:round/>
            </a:ln>
            <a:effectLst/>
          </c:spPr>
          <c:dPt>
            <c:idx val="0"/>
            <c:bubble3D val="0"/>
            <c:spPr>
              <a:solidFill>
                <a:srgbClr val="1B2A4E"/>
              </a:solidFill>
              <a:effectLst/>
            </c:spPr>
            <c:extLst>
              <c:ext xmlns:c16="http://schemas.microsoft.com/office/drawing/2014/chart" uri="{C3380CC4-5D6E-409C-BE32-E72D297353CC}">
                <c16:uniqueId val="{00000001-4666-4DA5-B084-AF605D3B6219}"/>
              </c:ext>
            </c:extLst>
          </c:dPt>
          <c:dPt>
            <c:idx val="1"/>
            <c:bubble3D val="0"/>
            <c:spPr>
              <a:solidFill>
                <a:srgbClr val="4A5160"/>
              </a:solidFill>
              <a:effectLst/>
            </c:spPr>
            <c:extLst>
              <c:ext xmlns:c16="http://schemas.microsoft.com/office/drawing/2014/chart" uri="{C3380CC4-5D6E-409C-BE32-E72D297353CC}">
                <c16:uniqueId val="{00000003-4666-4DA5-B084-AF605D3B6219}"/>
              </c:ext>
            </c:extLst>
          </c:dPt>
          <c:dPt>
            <c:idx val="2"/>
            <c:bubble3D val="0"/>
            <c:spPr>
              <a:solidFill>
                <a:srgbClr val="8A92A3"/>
              </a:solidFill>
              <a:effectLst/>
            </c:spPr>
            <c:extLst>
              <c:ext xmlns:c16="http://schemas.microsoft.com/office/drawing/2014/chart" uri="{C3380CC4-5D6E-409C-BE32-E72D297353CC}">
                <c16:uniqueId val="{00000005-4666-4DA5-B084-AF605D3B6219}"/>
              </c:ext>
            </c:extLst>
          </c:dPt>
          <c:dPt>
            <c:idx val="3"/>
            <c:bubble3D val="0"/>
            <c:spPr>
              <a:solidFill>
                <a:srgbClr val="B85042"/>
              </a:solidFill>
              <a:effectLst/>
            </c:spPr>
            <c:extLst>
              <c:ext xmlns:c16="http://schemas.microsoft.com/office/drawing/2014/chart" uri="{C3380CC4-5D6E-409C-BE32-E72D297353CC}">
                <c16:uniqueId val="{00000007-4666-4DA5-B084-AF605D3B6219}"/>
              </c:ext>
            </c:extLst>
          </c:dPt>
          <c:dPt>
            <c:idx val="4"/>
            <c:bubble3D val="0"/>
            <c:spPr>
              <a:solidFill>
                <a:srgbClr val="D5D9E0"/>
              </a:solidFill>
              <a:effectLst/>
            </c:spPr>
            <c:extLst>
              <c:ext xmlns:c16="http://schemas.microsoft.com/office/drawing/2014/chart" uri="{C3380CC4-5D6E-409C-BE32-E72D297353CC}">
                <c16:uniqueId val="{00000009-4666-4DA5-B084-AF605D3B6219}"/>
              </c:ext>
            </c:extLst>
          </c:dPt>
          <c:cat>
            <c:strRef>
              <c:f>Sheet1!$A$2:$A$6</c:f>
              <c:strCache>
                <c:ptCount val="5"/>
                <c:pt idx="0">
                  <c:v>Dairy 51%</c:v>
                </c:pt>
                <c:pt idx="1">
                  <c:v>Yoghurt 23%</c:v>
                </c:pt>
                <c:pt idx="2">
                  <c:v>Juice 21%</c:v>
                </c:pt>
                <c:pt idx="3">
                  <c:v>Concentrates 4%</c:v>
                </c:pt>
                <c:pt idx="4">
                  <c:v>Other 1%</c:v>
                </c:pt>
              </c:strCache>
            </c:strRef>
          </c:cat>
          <c:val>
            <c:numRef>
              <c:f>Sheet1!$B$2:$B$6</c:f>
              <c:numCache>
                <c:formatCode>General</c:formatCode>
                <c:ptCount val="5"/>
                <c:pt idx="0">
                  <c:v>15310</c:v>
                </c:pt>
                <c:pt idx="1">
                  <c:v>6929</c:v>
                </c:pt>
                <c:pt idx="2">
                  <c:v>6255</c:v>
                </c:pt>
                <c:pt idx="3">
                  <c:v>1315</c:v>
                </c:pt>
                <c:pt idx="4">
                  <c:v>176</c:v>
                </c:pt>
              </c:numCache>
            </c:numRef>
          </c:val>
          <c:extLst>
            <c:ext xmlns:c16="http://schemas.microsoft.com/office/drawing/2014/chart" uri="{C3380CC4-5D6E-409C-BE32-E72D297353CC}">
              <c16:uniqueId val="{0000000A-4666-4DA5-B084-AF605D3B6219}"/>
            </c:ext>
          </c:extLst>
        </c:ser>
        <c:dLbls>
          <c:showLegendKey val="0"/>
          <c:showVal val="0"/>
          <c:showCatName val="0"/>
          <c:showSerName val="0"/>
          <c:showPercent val="0"/>
          <c:showBubbleSize val="0"/>
          <c:showLeaderLines val="0"/>
        </c:dLbls>
        <c:firstSliceAng val="0"/>
        <c:holeSize val="55"/>
      </c:doughnutChart>
      <c:spPr>
        <a:noFill/>
        <a:ln>
          <a:noFill/>
        </a:ln>
        <a:effectLst/>
      </c:spPr>
    </c:plotArea>
    <c:legend>
      <c:legendPos val="b"/>
      <c:overlay val="0"/>
      <c:txPr>
        <a:bodyPr/>
        <a:lstStyle/>
        <a:p>
          <a:pPr>
            <a:defRPr sz="900">
              <a:solidFill>
                <a:srgbClr val="5A6275"/>
              </a:solidFill>
              <a:latin typeface="Arial"/>
              <a:cs typeface="Arial"/>
            </a:defRPr>
          </a:pPr>
          <a:endParaRPr lang="en-US"/>
        </a:p>
      </c:txPr>
    </c:legend>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7162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502920"/>
            <a:ext cx="10972800" cy="274320"/>
          </a:xfrm>
          <a:prstGeom prst="rect">
            <a:avLst/>
          </a:prstGeom>
          <a:noFill/>
          <a:ln/>
        </p:spPr>
        <p:txBody>
          <a:bodyPr wrap="square" lIns="0" tIns="0" rIns="0" bIns="0" rtlCol="0" anchor="ctr"/>
          <a:lstStyle/>
          <a:p>
            <a:pPr marL="0" indent="0">
              <a:buNone/>
            </a:pPr>
            <a:r>
              <a:rPr lang="en-US" sz="1000" kern="0" spc="300" dirty="0">
                <a:solidFill>
                  <a:srgbClr val="8A92A3"/>
                </a:solidFill>
                <a:latin typeface="Arial" pitchFamily="34" charset="0"/>
                <a:ea typeface="Arial" pitchFamily="34" charset="-122"/>
                <a:cs typeface="Arial" pitchFamily="34" charset="-120"/>
              </a:rPr>
              <a:t>EQUITY RESEARCH  |  EGYPT  |  CONSUMER STAPLES</a:t>
            </a:r>
            <a:endParaRPr lang="en-US" sz="1000" dirty="0"/>
          </a:p>
        </p:txBody>
      </p:sp>
      <p:sp>
        <p:nvSpPr>
          <p:cNvPr id="3" name="Text 1"/>
          <p:cNvSpPr/>
          <p:nvPr/>
        </p:nvSpPr>
        <p:spPr>
          <a:xfrm>
            <a:off x="548640" y="1005840"/>
            <a:ext cx="10972800" cy="822960"/>
          </a:xfrm>
          <a:prstGeom prst="rect">
            <a:avLst/>
          </a:prstGeom>
          <a:noFill/>
          <a:ln/>
        </p:spPr>
        <p:txBody>
          <a:bodyPr wrap="square" lIns="0" tIns="0" rIns="0" bIns="0" rtlCol="0" anchor="ctr"/>
          <a:lstStyle/>
          <a:p>
            <a:pPr marL="0" indent="0">
              <a:buNone/>
            </a:pPr>
            <a:r>
              <a:rPr lang="en-US" sz="3800" b="1" dirty="0">
                <a:solidFill>
                  <a:srgbClr val="1B2A4E"/>
                </a:solidFill>
                <a:latin typeface="Arial" pitchFamily="34" charset="0"/>
                <a:ea typeface="Arial" pitchFamily="34" charset="-122"/>
                <a:cs typeface="Arial" pitchFamily="34" charset="-120"/>
              </a:rPr>
              <a:t>Juhayna Food Industries</a:t>
            </a:r>
            <a:endParaRPr lang="en-US" sz="3800" dirty="0"/>
          </a:p>
        </p:txBody>
      </p:sp>
      <p:sp>
        <p:nvSpPr>
          <p:cNvPr id="4" name="Text 2"/>
          <p:cNvSpPr/>
          <p:nvPr/>
        </p:nvSpPr>
        <p:spPr>
          <a:xfrm>
            <a:off x="548640" y="1828800"/>
            <a:ext cx="10972800" cy="365760"/>
          </a:xfrm>
          <a:prstGeom prst="rect">
            <a:avLst/>
          </a:prstGeom>
          <a:noFill/>
          <a:ln/>
        </p:spPr>
        <p:txBody>
          <a:bodyPr wrap="square" lIns="0" tIns="0" rIns="0" bIns="0" rtlCol="0" anchor="ctr"/>
          <a:lstStyle/>
          <a:p>
            <a:pPr marL="0" indent="0">
              <a:buNone/>
            </a:pPr>
            <a:r>
              <a:rPr lang="en-US" sz="1400" dirty="0">
                <a:solidFill>
                  <a:srgbClr val="5A6275"/>
                </a:solidFill>
                <a:latin typeface="Arial" pitchFamily="34" charset="0"/>
                <a:ea typeface="Arial" pitchFamily="34" charset="-122"/>
                <a:cs typeface="Arial" pitchFamily="34" charset="-120"/>
              </a:rPr>
              <a:t>JUFO.CA  |  EGX-Listed Dairy &amp; Beverage Leader</a:t>
            </a:r>
            <a:endParaRPr lang="en-US" sz="1400" dirty="0"/>
          </a:p>
        </p:txBody>
      </p:sp>
      <p:sp>
        <p:nvSpPr>
          <p:cNvPr id="5" name="Text 3"/>
          <p:cNvSpPr/>
          <p:nvPr/>
        </p:nvSpPr>
        <p:spPr>
          <a:xfrm>
            <a:off x="548640" y="2377440"/>
            <a:ext cx="10972800" cy="274320"/>
          </a:xfrm>
          <a:prstGeom prst="rect">
            <a:avLst/>
          </a:prstGeom>
          <a:noFill/>
          <a:ln/>
        </p:spPr>
        <p:txBody>
          <a:bodyPr wrap="square" lIns="0" tIns="0" rIns="0" bIns="0" rtlCol="0" anchor="ctr"/>
          <a:lstStyle/>
          <a:p>
            <a:pPr marL="0" indent="0">
              <a:buNone/>
            </a:pPr>
            <a:r>
              <a:rPr lang="en-US" sz="1100" b="1" kern="0" spc="300" dirty="0">
                <a:solidFill>
                  <a:srgbClr val="2D3540"/>
                </a:solidFill>
                <a:latin typeface="Arial" pitchFamily="34" charset="0"/>
                <a:ea typeface="Arial" pitchFamily="34" charset="-122"/>
                <a:cs typeface="Arial" pitchFamily="34" charset="-120"/>
              </a:rPr>
              <a:t>INITIATION OF COVERAGE</a:t>
            </a:r>
            <a:endParaRPr lang="en-US" sz="1100" dirty="0"/>
          </a:p>
        </p:txBody>
      </p:sp>
      <p:sp>
        <p:nvSpPr>
          <p:cNvPr id="6" name="Text 4"/>
          <p:cNvSpPr/>
          <p:nvPr/>
        </p:nvSpPr>
        <p:spPr>
          <a:xfrm>
            <a:off x="548640" y="3200400"/>
            <a:ext cx="36576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RECOMMENDATION</a:t>
            </a:r>
            <a:endParaRPr lang="en-US" sz="900" dirty="0"/>
          </a:p>
        </p:txBody>
      </p:sp>
      <p:sp>
        <p:nvSpPr>
          <p:cNvPr id="7" name="Text 5"/>
          <p:cNvSpPr/>
          <p:nvPr/>
        </p:nvSpPr>
        <p:spPr>
          <a:xfrm>
            <a:off x="548640" y="3474720"/>
            <a:ext cx="4572000" cy="457200"/>
          </a:xfrm>
          <a:prstGeom prst="rect">
            <a:avLst/>
          </a:prstGeom>
          <a:noFill/>
          <a:ln/>
        </p:spPr>
        <p:txBody>
          <a:bodyPr wrap="square" lIns="0" tIns="0" rIns="0" bIns="0" rtlCol="0" anchor="ctr"/>
          <a:lstStyle/>
          <a:p>
            <a:pPr marL="0" indent="0">
              <a:buNone/>
            </a:pPr>
            <a:r>
              <a:rPr lang="en-US" sz="2800" b="1" dirty="0">
                <a:solidFill>
                  <a:srgbClr val="8B2030"/>
                </a:solidFill>
                <a:latin typeface="Arial" pitchFamily="34" charset="0"/>
                <a:ea typeface="Arial" pitchFamily="34" charset="-122"/>
                <a:cs typeface="Arial" pitchFamily="34" charset="-120"/>
              </a:rPr>
              <a:t>UNDERWEIGHT</a:t>
            </a:r>
            <a:endParaRPr lang="en-US" sz="2800" dirty="0"/>
          </a:p>
        </p:txBody>
      </p:sp>
      <p:sp>
        <p:nvSpPr>
          <p:cNvPr id="8" name="Text 6"/>
          <p:cNvSpPr/>
          <p:nvPr/>
        </p:nvSpPr>
        <p:spPr>
          <a:xfrm>
            <a:off x="4572000" y="3200400"/>
            <a:ext cx="36576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PRICE TARGET</a:t>
            </a:r>
            <a:endParaRPr lang="en-US" sz="900" dirty="0"/>
          </a:p>
        </p:txBody>
      </p:sp>
      <p:sp>
        <p:nvSpPr>
          <p:cNvPr id="9" name="Text 7"/>
          <p:cNvSpPr/>
          <p:nvPr/>
        </p:nvSpPr>
        <p:spPr>
          <a:xfrm>
            <a:off x="4572000" y="3474720"/>
            <a:ext cx="3657600" cy="457200"/>
          </a:xfrm>
          <a:prstGeom prst="rect">
            <a:avLst/>
          </a:prstGeom>
          <a:noFill/>
          <a:ln/>
        </p:spPr>
        <p:txBody>
          <a:bodyPr wrap="square" lIns="0" tIns="0" rIns="0" bIns="0" rtlCol="0" anchor="ctr"/>
          <a:lstStyle/>
          <a:p>
            <a:pPr marL="0" indent="0">
              <a:buNone/>
            </a:pPr>
            <a:r>
              <a:rPr lang="en-US" sz="2800" b="1" dirty="0">
                <a:solidFill>
                  <a:srgbClr val="1B2A4E"/>
                </a:solidFill>
                <a:latin typeface="Arial" pitchFamily="34" charset="0"/>
                <a:ea typeface="Arial" pitchFamily="34" charset="-122"/>
                <a:cs typeface="Arial" pitchFamily="34" charset="-120"/>
              </a:rPr>
              <a:t>EGP 22.00</a:t>
            </a:r>
            <a:endParaRPr lang="en-US" sz="2800" dirty="0"/>
          </a:p>
        </p:txBody>
      </p:sp>
      <p:sp>
        <p:nvSpPr>
          <p:cNvPr id="10" name="Text 8"/>
          <p:cNvSpPr/>
          <p:nvPr/>
        </p:nvSpPr>
        <p:spPr>
          <a:xfrm>
            <a:off x="8229600" y="3200400"/>
            <a:ext cx="36576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IMPLIED RETURN</a:t>
            </a:r>
            <a:endParaRPr lang="en-US" sz="900" dirty="0"/>
          </a:p>
        </p:txBody>
      </p:sp>
      <p:sp>
        <p:nvSpPr>
          <p:cNvPr id="11" name="Text 9"/>
          <p:cNvSpPr/>
          <p:nvPr/>
        </p:nvSpPr>
        <p:spPr>
          <a:xfrm>
            <a:off x="8229600" y="3474720"/>
            <a:ext cx="3657600" cy="457200"/>
          </a:xfrm>
          <a:prstGeom prst="rect">
            <a:avLst/>
          </a:prstGeom>
          <a:noFill/>
          <a:ln/>
        </p:spPr>
        <p:txBody>
          <a:bodyPr wrap="square" lIns="0" tIns="0" rIns="0" bIns="0" rtlCol="0" anchor="ctr"/>
          <a:lstStyle/>
          <a:p>
            <a:pPr marL="0" indent="0">
              <a:buNone/>
            </a:pPr>
            <a:r>
              <a:rPr lang="en-US" sz="2800" b="1" dirty="0">
                <a:solidFill>
                  <a:srgbClr val="8B2030"/>
                </a:solidFill>
                <a:latin typeface="Arial" pitchFamily="34" charset="0"/>
                <a:ea typeface="Arial" pitchFamily="34" charset="-122"/>
                <a:cs typeface="Arial" pitchFamily="34" charset="-120"/>
              </a:rPr>
              <a:t>-21.7%</a:t>
            </a:r>
            <a:endParaRPr lang="en-US" sz="2800" dirty="0"/>
          </a:p>
        </p:txBody>
      </p:sp>
      <p:sp>
        <p:nvSpPr>
          <p:cNvPr id="12" name="Shape 10"/>
          <p:cNvSpPr/>
          <p:nvPr/>
        </p:nvSpPr>
        <p:spPr>
          <a:xfrm>
            <a:off x="548640" y="4206240"/>
            <a:ext cx="11064240" cy="0"/>
          </a:xfrm>
          <a:prstGeom prst="line">
            <a:avLst/>
          </a:prstGeom>
          <a:noFill/>
          <a:ln w="9525">
            <a:solidFill>
              <a:srgbClr val="D5D9E0"/>
            </a:solidFill>
            <a:prstDash val="solid"/>
          </a:ln>
        </p:spPr>
        <p:txBody>
          <a:bodyPr/>
          <a:lstStyle/>
          <a:p>
            <a:endParaRPr lang="en-US"/>
          </a:p>
        </p:txBody>
      </p:sp>
      <p:sp>
        <p:nvSpPr>
          <p:cNvPr id="13" name="Text 11"/>
          <p:cNvSpPr/>
          <p:nvPr/>
        </p:nvSpPr>
        <p:spPr>
          <a:xfrm>
            <a:off x="548640" y="4434840"/>
            <a:ext cx="2212848" cy="228600"/>
          </a:xfrm>
          <a:prstGeom prst="rect">
            <a:avLst/>
          </a:prstGeom>
          <a:noFill/>
          <a:ln/>
        </p:spPr>
        <p:txBody>
          <a:bodyPr wrap="square" lIns="0" tIns="0" rIns="0" bIns="0" rtlCol="0" anchor="ctr"/>
          <a:lstStyle/>
          <a:p>
            <a:pPr marL="0" indent="0">
              <a:buNone/>
            </a:pPr>
            <a:r>
              <a:rPr lang="en-US" sz="900" dirty="0">
                <a:solidFill>
                  <a:srgbClr val="8A92A3"/>
                </a:solidFill>
                <a:latin typeface="Arial" pitchFamily="34" charset="0"/>
                <a:ea typeface="Arial" pitchFamily="34" charset="-122"/>
                <a:cs typeface="Arial" pitchFamily="34" charset="-120"/>
              </a:rPr>
              <a:t>Current Price</a:t>
            </a:r>
            <a:endParaRPr lang="en-US" sz="900" dirty="0"/>
          </a:p>
        </p:txBody>
      </p:sp>
      <p:sp>
        <p:nvSpPr>
          <p:cNvPr id="14" name="Text 12"/>
          <p:cNvSpPr/>
          <p:nvPr/>
        </p:nvSpPr>
        <p:spPr>
          <a:xfrm>
            <a:off x="548640" y="4690872"/>
            <a:ext cx="2212848" cy="320040"/>
          </a:xfrm>
          <a:prstGeom prst="rect">
            <a:avLst/>
          </a:prstGeom>
          <a:noFill/>
          <a:ln/>
        </p:spPr>
        <p:txBody>
          <a:bodyPr wrap="square" lIns="0" tIns="0" rIns="0" bIns="0" rtlCol="0" anchor="ctr"/>
          <a:lstStyle/>
          <a:p>
            <a:pPr marL="0" indent="0">
              <a:buNone/>
            </a:pPr>
            <a:r>
              <a:rPr lang="en-US" sz="1400" b="1" dirty="0">
                <a:solidFill>
                  <a:srgbClr val="2D3540"/>
                </a:solidFill>
                <a:latin typeface="Arial" pitchFamily="34" charset="0"/>
                <a:ea typeface="Arial" pitchFamily="34" charset="-122"/>
                <a:cs typeface="Arial" pitchFamily="34" charset="-120"/>
              </a:rPr>
              <a:t>EGP 28.09</a:t>
            </a:r>
            <a:endParaRPr lang="en-US" sz="1400" dirty="0"/>
          </a:p>
        </p:txBody>
      </p:sp>
      <p:sp>
        <p:nvSpPr>
          <p:cNvPr id="15" name="Text 13"/>
          <p:cNvSpPr/>
          <p:nvPr/>
        </p:nvSpPr>
        <p:spPr>
          <a:xfrm>
            <a:off x="2761488" y="4434840"/>
            <a:ext cx="2212848" cy="228600"/>
          </a:xfrm>
          <a:prstGeom prst="rect">
            <a:avLst/>
          </a:prstGeom>
          <a:noFill/>
          <a:ln/>
        </p:spPr>
        <p:txBody>
          <a:bodyPr wrap="square" lIns="0" tIns="0" rIns="0" bIns="0" rtlCol="0" anchor="ctr"/>
          <a:lstStyle/>
          <a:p>
            <a:pPr marL="0" indent="0">
              <a:buNone/>
            </a:pPr>
            <a:r>
              <a:rPr lang="en-US" sz="900" dirty="0">
                <a:solidFill>
                  <a:srgbClr val="8A92A3"/>
                </a:solidFill>
                <a:latin typeface="Arial" pitchFamily="34" charset="0"/>
                <a:ea typeface="Arial" pitchFamily="34" charset="-122"/>
                <a:cs typeface="Arial" pitchFamily="34" charset="-120"/>
              </a:rPr>
              <a:t>Shares (m)</a:t>
            </a:r>
            <a:endParaRPr lang="en-US" sz="900" dirty="0"/>
          </a:p>
        </p:txBody>
      </p:sp>
      <p:sp>
        <p:nvSpPr>
          <p:cNvPr id="16" name="Text 14"/>
          <p:cNvSpPr/>
          <p:nvPr/>
        </p:nvSpPr>
        <p:spPr>
          <a:xfrm>
            <a:off x="2761488" y="4690872"/>
            <a:ext cx="2212848" cy="320040"/>
          </a:xfrm>
          <a:prstGeom prst="rect">
            <a:avLst/>
          </a:prstGeom>
          <a:noFill/>
          <a:ln/>
        </p:spPr>
        <p:txBody>
          <a:bodyPr wrap="square" lIns="0" tIns="0" rIns="0" bIns="0" rtlCol="0" anchor="ctr"/>
          <a:lstStyle/>
          <a:p>
            <a:pPr marL="0" indent="0">
              <a:buNone/>
            </a:pPr>
            <a:r>
              <a:rPr lang="en-US" sz="1400" b="1" dirty="0">
                <a:solidFill>
                  <a:srgbClr val="2D3540"/>
                </a:solidFill>
                <a:latin typeface="Arial" pitchFamily="34" charset="0"/>
                <a:ea typeface="Arial" pitchFamily="34" charset="-122"/>
                <a:cs typeface="Arial" pitchFamily="34" charset="-120"/>
              </a:rPr>
              <a:t>1,176.8</a:t>
            </a:r>
            <a:endParaRPr lang="en-US" sz="1400" dirty="0"/>
          </a:p>
        </p:txBody>
      </p:sp>
      <p:sp>
        <p:nvSpPr>
          <p:cNvPr id="17" name="Text 15"/>
          <p:cNvSpPr/>
          <p:nvPr/>
        </p:nvSpPr>
        <p:spPr>
          <a:xfrm>
            <a:off x="4974336" y="4434840"/>
            <a:ext cx="2212848" cy="228600"/>
          </a:xfrm>
          <a:prstGeom prst="rect">
            <a:avLst/>
          </a:prstGeom>
          <a:noFill/>
          <a:ln/>
        </p:spPr>
        <p:txBody>
          <a:bodyPr wrap="square" lIns="0" tIns="0" rIns="0" bIns="0" rtlCol="0" anchor="ctr"/>
          <a:lstStyle/>
          <a:p>
            <a:pPr marL="0" indent="0">
              <a:buNone/>
            </a:pPr>
            <a:r>
              <a:rPr lang="en-US" sz="900" dirty="0">
                <a:solidFill>
                  <a:srgbClr val="8A92A3"/>
                </a:solidFill>
                <a:latin typeface="Arial" pitchFamily="34" charset="0"/>
                <a:ea typeface="Arial" pitchFamily="34" charset="-122"/>
                <a:cs typeface="Arial" pitchFamily="34" charset="-120"/>
              </a:rPr>
              <a:t>Market Cap (LE m)</a:t>
            </a:r>
            <a:endParaRPr lang="en-US" sz="900" dirty="0"/>
          </a:p>
        </p:txBody>
      </p:sp>
      <p:sp>
        <p:nvSpPr>
          <p:cNvPr id="18" name="Text 16"/>
          <p:cNvSpPr/>
          <p:nvPr/>
        </p:nvSpPr>
        <p:spPr>
          <a:xfrm>
            <a:off x="4974336" y="4690872"/>
            <a:ext cx="2212848" cy="320040"/>
          </a:xfrm>
          <a:prstGeom prst="rect">
            <a:avLst/>
          </a:prstGeom>
          <a:noFill/>
          <a:ln/>
        </p:spPr>
        <p:txBody>
          <a:bodyPr wrap="square" lIns="0" tIns="0" rIns="0" bIns="0" rtlCol="0" anchor="ctr"/>
          <a:lstStyle/>
          <a:p>
            <a:pPr marL="0" indent="0">
              <a:buNone/>
            </a:pPr>
            <a:r>
              <a:rPr lang="en-US" sz="1400" b="1" dirty="0">
                <a:solidFill>
                  <a:srgbClr val="2D3540"/>
                </a:solidFill>
                <a:latin typeface="Arial" pitchFamily="34" charset="0"/>
                <a:ea typeface="Arial" pitchFamily="34" charset="-122"/>
                <a:cs typeface="Arial" pitchFamily="34" charset="-120"/>
              </a:rPr>
              <a:t>33,055</a:t>
            </a:r>
            <a:endParaRPr lang="en-US" sz="1400" dirty="0"/>
          </a:p>
        </p:txBody>
      </p:sp>
      <p:sp>
        <p:nvSpPr>
          <p:cNvPr id="19" name="Text 17"/>
          <p:cNvSpPr/>
          <p:nvPr/>
        </p:nvSpPr>
        <p:spPr>
          <a:xfrm>
            <a:off x="7187184" y="4434840"/>
            <a:ext cx="2212848" cy="228600"/>
          </a:xfrm>
          <a:prstGeom prst="rect">
            <a:avLst/>
          </a:prstGeom>
          <a:noFill/>
          <a:ln/>
        </p:spPr>
        <p:txBody>
          <a:bodyPr wrap="square" lIns="0" tIns="0" rIns="0" bIns="0" rtlCol="0" anchor="ctr"/>
          <a:lstStyle/>
          <a:p>
            <a:pPr marL="0" indent="0">
              <a:buNone/>
            </a:pPr>
            <a:r>
              <a:rPr lang="en-US" sz="900" dirty="0">
                <a:solidFill>
                  <a:srgbClr val="8A92A3"/>
                </a:solidFill>
                <a:latin typeface="Arial" pitchFamily="34" charset="0"/>
                <a:ea typeface="Arial" pitchFamily="34" charset="-122"/>
                <a:cs typeface="Arial" pitchFamily="34" charset="-120"/>
              </a:rPr>
              <a:t>Net Debt (LE m)</a:t>
            </a:r>
            <a:endParaRPr lang="en-US" sz="900" dirty="0"/>
          </a:p>
        </p:txBody>
      </p:sp>
      <p:sp>
        <p:nvSpPr>
          <p:cNvPr id="20" name="Text 18"/>
          <p:cNvSpPr/>
          <p:nvPr/>
        </p:nvSpPr>
        <p:spPr>
          <a:xfrm>
            <a:off x="7187184" y="4690872"/>
            <a:ext cx="2212848" cy="320040"/>
          </a:xfrm>
          <a:prstGeom prst="rect">
            <a:avLst/>
          </a:prstGeom>
          <a:noFill/>
          <a:ln/>
        </p:spPr>
        <p:txBody>
          <a:bodyPr wrap="square" lIns="0" tIns="0" rIns="0" bIns="0" rtlCol="0" anchor="ctr"/>
          <a:lstStyle/>
          <a:p>
            <a:pPr marL="0" indent="0">
              <a:buNone/>
            </a:pPr>
            <a:r>
              <a:rPr lang="en-US" sz="1400" b="1" dirty="0">
                <a:solidFill>
                  <a:srgbClr val="2D3540"/>
                </a:solidFill>
                <a:latin typeface="Arial" pitchFamily="34" charset="0"/>
                <a:ea typeface="Arial" pitchFamily="34" charset="-122"/>
                <a:cs typeface="Arial" pitchFamily="34" charset="-120"/>
              </a:rPr>
              <a:t>5,632</a:t>
            </a:r>
            <a:endParaRPr lang="en-US" sz="1400" dirty="0"/>
          </a:p>
        </p:txBody>
      </p:sp>
      <p:sp>
        <p:nvSpPr>
          <p:cNvPr id="21" name="Text 19"/>
          <p:cNvSpPr/>
          <p:nvPr/>
        </p:nvSpPr>
        <p:spPr>
          <a:xfrm>
            <a:off x="9400032" y="4434840"/>
            <a:ext cx="2212848" cy="228600"/>
          </a:xfrm>
          <a:prstGeom prst="rect">
            <a:avLst/>
          </a:prstGeom>
          <a:noFill/>
          <a:ln/>
        </p:spPr>
        <p:txBody>
          <a:bodyPr wrap="square" lIns="0" tIns="0" rIns="0" bIns="0" rtlCol="0" anchor="ctr"/>
          <a:lstStyle/>
          <a:p>
            <a:pPr marL="0" indent="0">
              <a:buNone/>
            </a:pPr>
            <a:r>
              <a:rPr lang="en-US" sz="900" dirty="0">
                <a:solidFill>
                  <a:srgbClr val="8A92A3"/>
                </a:solidFill>
                <a:latin typeface="Arial" pitchFamily="34" charset="0"/>
                <a:ea typeface="Arial" pitchFamily="34" charset="-122"/>
                <a:cs typeface="Arial" pitchFamily="34" charset="-120"/>
              </a:rPr>
              <a:t>Enterprise Value (LE m)</a:t>
            </a:r>
            <a:endParaRPr lang="en-US" sz="900" dirty="0"/>
          </a:p>
        </p:txBody>
      </p:sp>
      <p:sp>
        <p:nvSpPr>
          <p:cNvPr id="22" name="Text 20"/>
          <p:cNvSpPr/>
          <p:nvPr/>
        </p:nvSpPr>
        <p:spPr>
          <a:xfrm>
            <a:off x="9400032" y="4690872"/>
            <a:ext cx="2212848" cy="320040"/>
          </a:xfrm>
          <a:prstGeom prst="rect">
            <a:avLst/>
          </a:prstGeom>
          <a:noFill/>
          <a:ln/>
        </p:spPr>
        <p:txBody>
          <a:bodyPr wrap="square" lIns="0" tIns="0" rIns="0" bIns="0" rtlCol="0" anchor="ctr"/>
          <a:lstStyle/>
          <a:p>
            <a:pPr marL="0" indent="0">
              <a:buNone/>
            </a:pPr>
            <a:r>
              <a:rPr lang="en-US" sz="1400" b="1" dirty="0">
                <a:solidFill>
                  <a:srgbClr val="2D3540"/>
                </a:solidFill>
                <a:latin typeface="Arial" pitchFamily="34" charset="0"/>
                <a:ea typeface="Arial" pitchFamily="34" charset="-122"/>
                <a:cs typeface="Arial" pitchFamily="34" charset="-120"/>
              </a:rPr>
              <a:t>38,688</a:t>
            </a:r>
            <a:endParaRPr lang="en-US" sz="1400" dirty="0"/>
          </a:p>
        </p:txBody>
      </p:sp>
      <p:sp>
        <p:nvSpPr>
          <p:cNvPr id="23" name="Text 21"/>
          <p:cNvSpPr/>
          <p:nvPr/>
        </p:nvSpPr>
        <p:spPr>
          <a:xfrm>
            <a:off x="548640" y="5212080"/>
            <a:ext cx="2212848" cy="228600"/>
          </a:xfrm>
          <a:prstGeom prst="rect">
            <a:avLst/>
          </a:prstGeom>
          <a:noFill/>
          <a:ln/>
        </p:spPr>
        <p:txBody>
          <a:bodyPr wrap="square" lIns="0" tIns="0" rIns="0" bIns="0" rtlCol="0" anchor="ctr"/>
          <a:lstStyle/>
          <a:p>
            <a:pPr marL="0" indent="0">
              <a:buNone/>
            </a:pPr>
            <a:r>
              <a:rPr lang="en-US" sz="900" dirty="0">
                <a:solidFill>
                  <a:srgbClr val="8A92A3"/>
                </a:solidFill>
                <a:latin typeface="Arial" pitchFamily="34" charset="0"/>
                <a:ea typeface="Arial" pitchFamily="34" charset="-122"/>
                <a:cs typeface="Arial" pitchFamily="34" charset="-120"/>
              </a:rPr>
              <a:t>2025 Revenue (LE m)</a:t>
            </a:r>
            <a:endParaRPr lang="en-US" sz="900" dirty="0"/>
          </a:p>
        </p:txBody>
      </p:sp>
      <p:sp>
        <p:nvSpPr>
          <p:cNvPr id="24" name="Text 22"/>
          <p:cNvSpPr/>
          <p:nvPr/>
        </p:nvSpPr>
        <p:spPr>
          <a:xfrm>
            <a:off x="548640" y="5468112"/>
            <a:ext cx="2212848" cy="320040"/>
          </a:xfrm>
          <a:prstGeom prst="rect">
            <a:avLst/>
          </a:prstGeom>
          <a:noFill/>
          <a:ln/>
        </p:spPr>
        <p:txBody>
          <a:bodyPr wrap="square" lIns="0" tIns="0" rIns="0" bIns="0" rtlCol="0" anchor="ctr"/>
          <a:lstStyle/>
          <a:p>
            <a:pPr marL="0" indent="0">
              <a:buNone/>
            </a:pPr>
            <a:r>
              <a:rPr lang="en-US" sz="1400" b="1" dirty="0">
                <a:solidFill>
                  <a:srgbClr val="2D3540"/>
                </a:solidFill>
                <a:latin typeface="Arial" pitchFamily="34" charset="0"/>
                <a:ea typeface="Arial" pitchFamily="34" charset="-122"/>
                <a:cs typeface="Arial" pitchFamily="34" charset="-120"/>
              </a:rPr>
              <a:t>29,984</a:t>
            </a:r>
            <a:endParaRPr lang="en-US" sz="1400" dirty="0"/>
          </a:p>
        </p:txBody>
      </p:sp>
      <p:sp>
        <p:nvSpPr>
          <p:cNvPr id="25" name="Text 23"/>
          <p:cNvSpPr/>
          <p:nvPr/>
        </p:nvSpPr>
        <p:spPr>
          <a:xfrm>
            <a:off x="2761488" y="5212080"/>
            <a:ext cx="2212848" cy="228600"/>
          </a:xfrm>
          <a:prstGeom prst="rect">
            <a:avLst/>
          </a:prstGeom>
          <a:noFill/>
          <a:ln/>
        </p:spPr>
        <p:txBody>
          <a:bodyPr wrap="square" lIns="0" tIns="0" rIns="0" bIns="0" rtlCol="0" anchor="ctr"/>
          <a:lstStyle/>
          <a:p>
            <a:pPr marL="0" indent="0">
              <a:buNone/>
            </a:pPr>
            <a:r>
              <a:rPr lang="en-US" sz="900" dirty="0">
                <a:solidFill>
                  <a:srgbClr val="8A92A3"/>
                </a:solidFill>
                <a:latin typeface="Arial" pitchFamily="34" charset="0"/>
                <a:ea typeface="Arial" pitchFamily="34" charset="-122"/>
                <a:cs typeface="Arial" pitchFamily="34" charset="-120"/>
              </a:rPr>
              <a:t>2025 EBITDA (LE m)</a:t>
            </a:r>
            <a:endParaRPr lang="en-US" sz="900" dirty="0"/>
          </a:p>
        </p:txBody>
      </p:sp>
      <p:sp>
        <p:nvSpPr>
          <p:cNvPr id="26" name="Text 24"/>
          <p:cNvSpPr/>
          <p:nvPr/>
        </p:nvSpPr>
        <p:spPr>
          <a:xfrm>
            <a:off x="2761488" y="5468112"/>
            <a:ext cx="2212848" cy="320040"/>
          </a:xfrm>
          <a:prstGeom prst="rect">
            <a:avLst/>
          </a:prstGeom>
          <a:noFill/>
          <a:ln/>
        </p:spPr>
        <p:txBody>
          <a:bodyPr wrap="square" lIns="0" tIns="0" rIns="0" bIns="0" rtlCol="0" anchor="ctr"/>
          <a:lstStyle/>
          <a:p>
            <a:pPr marL="0" indent="0">
              <a:buNone/>
            </a:pPr>
            <a:r>
              <a:rPr lang="en-US" sz="1400" b="1" dirty="0">
                <a:solidFill>
                  <a:srgbClr val="2D3540"/>
                </a:solidFill>
                <a:latin typeface="Arial" pitchFamily="34" charset="0"/>
                <a:ea typeface="Arial" pitchFamily="34" charset="-122"/>
                <a:cs typeface="Arial" pitchFamily="34" charset="-120"/>
              </a:rPr>
              <a:t>4,095</a:t>
            </a:r>
            <a:endParaRPr lang="en-US" sz="1400" dirty="0"/>
          </a:p>
        </p:txBody>
      </p:sp>
      <p:sp>
        <p:nvSpPr>
          <p:cNvPr id="27" name="Text 25"/>
          <p:cNvSpPr/>
          <p:nvPr/>
        </p:nvSpPr>
        <p:spPr>
          <a:xfrm>
            <a:off x="4974336" y="5212080"/>
            <a:ext cx="2212848" cy="228600"/>
          </a:xfrm>
          <a:prstGeom prst="rect">
            <a:avLst/>
          </a:prstGeom>
          <a:noFill/>
          <a:ln/>
        </p:spPr>
        <p:txBody>
          <a:bodyPr wrap="square" lIns="0" tIns="0" rIns="0" bIns="0" rtlCol="0" anchor="ctr"/>
          <a:lstStyle/>
          <a:p>
            <a:pPr marL="0" indent="0">
              <a:buNone/>
            </a:pPr>
            <a:r>
              <a:rPr lang="en-US" sz="900" dirty="0">
                <a:solidFill>
                  <a:srgbClr val="8A92A3"/>
                </a:solidFill>
                <a:latin typeface="Arial" pitchFamily="34" charset="0"/>
                <a:ea typeface="Arial" pitchFamily="34" charset="-122"/>
                <a:cs typeface="Arial" pitchFamily="34" charset="-120"/>
              </a:rPr>
              <a:t>EBITDA Margin</a:t>
            </a:r>
            <a:endParaRPr lang="en-US" sz="900" dirty="0"/>
          </a:p>
        </p:txBody>
      </p:sp>
      <p:sp>
        <p:nvSpPr>
          <p:cNvPr id="28" name="Text 26"/>
          <p:cNvSpPr/>
          <p:nvPr/>
        </p:nvSpPr>
        <p:spPr>
          <a:xfrm>
            <a:off x="4974336" y="5468112"/>
            <a:ext cx="2212848" cy="320040"/>
          </a:xfrm>
          <a:prstGeom prst="rect">
            <a:avLst/>
          </a:prstGeom>
          <a:noFill/>
          <a:ln/>
        </p:spPr>
        <p:txBody>
          <a:bodyPr wrap="square" lIns="0" tIns="0" rIns="0" bIns="0" rtlCol="0" anchor="ctr"/>
          <a:lstStyle/>
          <a:p>
            <a:pPr marL="0" indent="0">
              <a:buNone/>
            </a:pPr>
            <a:r>
              <a:rPr lang="en-US" sz="1400" b="1" dirty="0">
                <a:solidFill>
                  <a:srgbClr val="2D3540"/>
                </a:solidFill>
                <a:latin typeface="Arial" pitchFamily="34" charset="0"/>
                <a:ea typeface="Arial" pitchFamily="34" charset="-122"/>
                <a:cs typeface="Arial" pitchFamily="34" charset="-120"/>
              </a:rPr>
              <a:t>13.7%</a:t>
            </a:r>
            <a:endParaRPr lang="en-US" sz="1400" dirty="0"/>
          </a:p>
        </p:txBody>
      </p:sp>
      <p:sp>
        <p:nvSpPr>
          <p:cNvPr id="29" name="Text 27"/>
          <p:cNvSpPr/>
          <p:nvPr/>
        </p:nvSpPr>
        <p:spPr>
          <a:xfrm>
            <a:off x="7187184" y="5212080"/>
            <a:ext cx="2212848" cy="228600"/>
          </a:xfrm>
          <a:prstGeom prst="rect">
            <a:avLst/>
          </a:prstGeom>
          <a:noFill/>
          <a:ln/>
        </p:spPr>
        <p:txBody>
          <a:bodyPr wrap="square" lIns="0" tIns="0" rIns="0" bIns="0" rtlCol="0" anchor="ctr"/>
          <a:lstStyle/>
          <a:p>
            <a:pPr marL="0" indent="0">
              <a:buNone/>
            </a:pPr>
            <a:r>
              <a:rPr lang="en-US" sz="900" dirty="0">
                <a:solidFill>
                  <a:srgbClr val="8A92A3"/>
                </a:solidFill>
                <a:latin typeface="Arial" pitchFamily="34" charset="0"/>
                <a:ea typeface="Arial" pitchFamily="34" charset="-122"/>
                <a:cs typeface="Arial" pitchFamily="34" charset="-120"/>
              </a:rPr>
              <a:t>2025 EPS (EGP)</a:t>
            </a:r>
            <a:endParaRPr lang="en-US" sz="900" dirty="0"/>
          </a:p>
        </p:txBody>
      </p:sp>
      <p:sp>
        <p:nvSpPr>
          <p:cNvPr id="30" name="Text 28"/>
          <p:cNvSpPr/>
          <p:nvPr/>
        </p:nvSpPr>
        <p:spPr>
          <a:xfrm>
            <a:off x="7187184" y="5468112"/>
            <a:ext cx="2212848" cy="320040"/>
          </a:xfrm>
          <a:prstGeom prst="rect">
            <a:avLst/>
          </a:prstGeom>
          <a:noFill/>
          <a:ln/>
        </p:spPr>
        <p:txBody>
          <a:bodyPr wrap="square" lIns="0" tIns="0" rIns="0" bIns="0" rtlCol="0" anchor="ctr"/>
          <a:lstStyle/>
          <a:p>
            <a:pPr marL="0" indent="0">
              <a:buNone/>
            </a:pPr>
            <a:r>
              <a:rPr lang="en-US" sz="1400" b="1" dirty="0">
                <a:solidFill>
                  <a:srgbClr val="2D3540"/>
                </a:solidFill>
                <a:latin typeface="Arial" pitchFamily="34" charset="0"/>
                <a:ea typeface="Arial" pitchFamily="34" charset="-122"/>
                <a:cs typeface="Arial" pitchFamily="34" charset="-120"/>
              </a:rPr>
              <a:t>1.62</a:t>
            </a:r>
            <a:endParaRPr lang="en-US" sz="1400" dirty="0"/>
          </a:p>
        </p:txBody>
      </p:sp>
      <p:sp>
        <p:nvSpPr>
          <p:cNvPr id="31" name="Text 29"/>
          <p:cNvSpPr/>
          <p:nvPr/>
        </p:nvSpPr>
        <p:spPr>
          <a:xfrm>
            <a:off x="9400032" y="5212080"/>
            <a:ext cx="2212848" cy="228600"/>
          </a:xfrm>
          <a:prstGeom prst="rect">
            <a:avLst/>
          </a:prstGeom>
          <a:noFill/>
          <a:ln/>
        </p:spPr>
        <p:txBody>
          <a:bodyPr wrap="square" lIns="0" tIns="0" rIns="0" bIns="0" rtlCol="0" anchor="ctr"/>
          <a:lstStyle/>
          <a:p>
            <a:pPr marL="0" indent="0">
              <a:buNone/>
            </a:pPr>
            <a:r>
              <a:rPr lang="en-US" sz="900" dirty="0">
                <a:solidFill>
                  <a:srgbClr val="8A92A3"/>
                </a:solidFill>
                <a:latin typeface="Arial" pitchFamily="34" charset="0"/>
                <a:ea typeface="Arial" pitchFamily="34" charset="-122"/>
                <a:cs typeface="Arial" pitchFamily="34" charset="-120"/>
              </a:rPr>
              <a:t>P/E 2025</a:t>
            </a:r>
            <a:endParaRPr lang="en-US" sz="900" dirty="0"/>
          </a:p>
        </p:txBody>
      </p:sp>
      <p:sp>
        <p:nvSpPr>
          <p:cNvPr id="32" name="Text 30"/>
          <p:cNvSpPr/>
          <p:nvPr/>
        </p:nvSpPr>
        <p:spPr>
          <a:xfrm>
            <a:off x="9400032" y="5468112"/>
            <a:ext cx="2212848" cy="320040"/>
          </a:xfrm>
          <a:prstGeom prst="rect">
            <a:avLst/>
          </a:prstGeom>
          <a:noFill/>
          <a:ln/>
        </p:spPr>
        <p:txBody>
          <a:bodyPr wrap="square" lIns="0" tIns="0" rIns="0" bIns="0" rtlCol="0" anchor="ctr"/>
          <a:lstStyle/>
          <a:p>
            <a:pPr marL="0" indent="0">
              <a:buNone/>
            </a:pPr>
            <a:r>
              <a:rPr lang="en-US" sz="1400" b="1" dirty="0">
                <a:solidFill>
                  <a:srgbClr val="2D3540"/>
                </a:solidFill>
                <a:latin typeface="Arial" pitchFamily="34" charset="0"/>
                <a:ea typeface="Arial" pitchFamily="34" charset="-122"/>
                <a:cs typeface="Arial" pitchFamily="34" charset="-120"/>
              </a:rPr>
              <a:t>17.3x</a:t>
            </a:r>
            <a:endParaRPr lang="en-US" sz="1400" dirty="0"/>
          </a:p>
        </p:txBody>
      </p:sp>
      <p:sp>
        <p:nvSpPr>
          <p:cNvPr id="33" name="Shape 31"/>
          <p:cNvSpPr/>
          <p:nvPr/>
        </p:nvSpPr>
        <p:spPr>
          <a:xfrm>
            <a:off x="548640" y="6126480"/>
            <a:ext cx="11064240" cy="0"/>
          </a:xfrm>
          <a:prstGeom prst="line">
            <a:avLst/>
          </a:prstGeom>
          <a:noFill/>
          <a:ln w="9525">
            <a:solidFill>
              <a:srgbClr val="D5D9E0"/>
            </a:solidFill>
            <a:prstDash val="solid"/>
          </a:ln>
        </p:spPr>
        <p:txBody>
          <a:bodyPr/>
          <a:lstStyle/>
          <a:p>
            <a:endParaRPr lang="en-US"/>
          </a:p>
        </p:txBody>
      </p:sp>
      <p:sp>
        <p:nvSpPr>
          <p:cNvPr id="34" name="Text 32"/>
          <p:cNvSpPr/>
          <p:nvPr/>
        </p:nvSpPr>
        <p:spPr>
          <a:xfrm>
            <a:off x="548640" y="6263640"/>
            <a:ext cx="7315200" cy="274320"/>
          </a:xfrm>
          <a:prstGeom prst="rect">
            <a:avLst/>
          </a:prstGeom>
          <a:noFill/>
          <a:ln/>
        </p:spPr>
        <p:txBody>
          <a:bodyPr wrap="square" lIns="0" tIns="0" rIns="0" bIns="0" rtlCol="0" anchor="ctr"/>
          <a:lstStyle/>
          <a:p>
            <a:pPr marL="0" indent="0">
              <a:buNone/>
            </a:pPr>
            <a:r>
              <a:rPr lang="en-US" sz="1100" b="1" dirty="0">
                <a:solidFill>
                  <a:srgbClr val="2D3540"/>
                </a:solidFill>
                <a:latin typeface="Arial" pitchFamily="34" charset="0"/>
                <a:ea typeface="Arial" pitchFamily="34" charset="-122"/>
                <a:cs typeface="Arial" pitchFamily="34" charset="-120"/>
              </a:rPr>
              <a:t>Ahmed Wael Metwally</a:t>
            </a:r>
            <a:endParaRPr lang="en-US" sz="1100" dirty="0"/>
          </a:p>
        </p:txBody>
      </p:sp>
      <p:sp>
        <p:nvSpPr>
          <p:cNvPr id="35" name="Text 33"/>
          <p:cNvSpPr/>
          <p:nvPr/>
        </p:nvSpPr>
        <p:spPr>
          <a:xfrm>
            <a:off x="548640" y="6537960"/>
            <a:ext cx="7315200" cy="228600"/>
          </a:xfrm>
          <a:prstGeom prst="rect">
            <a:avLst/>
          </a:prstGeom>
          <a:noFill/>
          <a:ln/>
        </p:spPr>
        <p:txBody>
          <a:bodyPr wrap="square" lIns="0" tIns="0" rIns="0" bIns="0" rtlCol="0" anchor="ctr"/>
          <a:lstStyle/>
          <a:p>
            <a:pPr marL="0" indent="0">
              <a:buNone/>
            </a:pPr>
            <a:r>
              <a:rPr lang="en-US" sz="900" dirty="0">
                <a:solidFill>
                  <a:srgbClr val="8A92A3"/>
                </a:solidFill>
                <a:latin typeface="Arial" pitchFamily="34" charset="0"/>
                <a:ea typeface="Arial" pitchFamily="34" charset="-122"/>
                <a:cs typeface="Arial" pitchFamily="34" charset="-120"/>
              </a:rPr>
              <a:t>Equity Research  |  May 2026</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28600"/>
            <a:ext cx="7315200" cy="228600"/>
          </a:xfrm>
          <a:prstGeom prst="rect">
            <a:avLst/>
          </a:prstGeom>
          <a:noFill/>
          <a:ln/>
        </p:spPr>
        <p:txBody>
          <a:bodyPr wrap="square" lIns="0" tIns="0" rIns="0" bIns="0" rtlCol="0" anchor="ctr"/>
          <a:lstStyle/>
          <a:p>
            <a:pPr marL="0" indent="0">
              <a:buNone/>
            </a:pPr>
            <a:r>
              <a:rPr lang="en-US" sz="800" kern="0" spc="200" dirty="0">
                <a:solidFill>
                  <a:srgbClr val="8A92A3"/>
                </a:solidFill>
                <a:latin typeface="Arial" pitchFamily="34" charset="0"/>
                <a:ea typeface="Arial" pitchFamily="34" charset="-122"/>
                <a:cs typeface="Arial" pitchFamily="34" charset="-120"/>
              </a:rPr>
              <a:t>JUHAYNA FOOD INDUSTRIES  |  JUFO.CA  |  EQUITY RESEARCH</a:t>
            </a:r>
            <a:endParaRPr lang="en-US" sz="800" dirty="0"/>
          </a:p>
        </p:txBody>
      </p:sp>
      <p:sp>
        <p:nvSpPr>
          <p:cNvPr id="3" name="Text 1"/>
          <p:cNvSpPr/>
          <p:nvPr/>
        </p:nvSpPr>
        <p:spPr>
          <a:xfrm>
            <a:off x="7772400" y="228600"/>
            <a:ext cx="3931920" cy="228600"/>
          </a:xfrm>
          <a:prstGeom prst="rect">
            <a:avLst/>
          </a:prstGeom>
          <a:noFill/>
          <a:ln/>
        </p:spPr>
        <p:txBody>
          <a:bodyPr wrap="square" lIns="0" tIns="0" rIns="0" bIns="0" rtlCol="0" anchor="ctr"/>
          <a:lstStyle/>
          <a:p>
            <a:pPr marL="0" indent="0" algn="r">
              <a:buNone/>
            </a:pPr>
            <a:r>
              <a:rPr lang="en-US" sz="800" kern="0" spc="200" dirty="0">
                <a:solidFill>
                  <a:srgbClr val="8A92A3"/>
                </a:solidFill>
                <a:latin typeface="Arial" pitchFamily="34" charset="0"/>
                <a:ea typeface="Arial" pitchFamily="34" charset="-122"/>
                <a:cs typeface="Arial" pitchFamily="34" charset="-120"/>
              </a:rPr>
              <a:t>INVESTMENT THESIS</a:t>
            </a:r>
            <a:endParaRPr lang="en-US" sz="800" dirty="0"/>
          </a:p>
        </p:txBody>
      </p:sp>
      <p:sp>
        <p:nvSpPr>
          <p:cNvPr id="5" name="Text 3"/>
          <p:cNvSpPr/>
          <p:nvPr/>
        </p:nvSpPr>
        <p:spPr>
          <a:xfrm>
            <a:off x="10789920" y="6537960"/>
            <a:ext cx="914400" cy="228600"/>
          </a:xfrm>
          <a:prstGeom prst="rect">
            <a:avLst/>
          </a:prstGeom>
          <a:noFill/>
          <a:ln/>
        </p:spPr>
        <p:txBody>
          <a:bodyPr wrap="square" lIns="0" tIns="0" rIns="0" bIns="0" rtlCol="0" anchor="ctr"/>
          <a:lstStyle/>
          <a:p>
            <a:pPr marL="0" indent="0" algn="r">
              <a:buNone/>
            </a:pPr>
            <a:r>
              <a:rPr lang="en-US" sz="800" dirty="0">
                <a:solidFill>
                  <a:srgbClr val="8A92A3"/>
                </a:solidFill>
                <a:latin typeface="Arial" pitchFamily="34" charset="0"/>
                <a:ea typeface="Arial" pitchFamily="34" charset="-122"/>
                <a:cs typeface="Arial" pitchFamily="34" charset="-120"/>
              </a:rPr>
              <a:t>2 / 8</a:t>
            </a:r>
            <a:endParaRPr lang="en-US" sz="800" dirty="0"/>
          </a:p>
        </p:txBody>
      </p:sp>
      <p:sp>
        <p:nvSpPr>
          <p:cNvPr id="6" name="Text 4"/>
          <p:cNvSpPr/>
          <p:nvPr/>
        </p:nvSpPr>
        <p:spPr>
          <a:xfrm>
            <a:off x="457200" y="594360"/>
            <a:ext cx="11247120" cy="502920"/>
          </a:xfrm>
          <a:prstGeom prst="rect">
            <a:avLst/>
          </a:prstGeom>
          <a:noFill/>
          <a:ln/>
        </p:spPr>
        <p:txBody>
          <a:bodyPr wrap="square" lIns="0" tIns="0" rIns="0" bIns="0" rtlCol="0" anchor="ctr"/>
          <a:lstStyle/>
          <a:p>
            <a:pPr marL="0" indent="0">
              <a:buNone/>
            </a:pPr>
            <a:r>
              <a:rPr lang="en-US" sz="2200" b="1" dirty="0">
                <a:solidFill>
                  <a:srgbClr val="1B2A4E"/>
                </a:solidFill>
                <a:latin typeface="Arial" pitchFamily="34" charset="0"/>
                <a:ea typeface="Arial" pitchFamily="34" charset="-122"/>
                <a:cs typeface="Arial" pitchFamily="34" charset="-120"/>
              </a:rPr>
              <a:t>Investment Thesis</a:t>
            </a:r>
            <a:endParaRPr lang="en-US" sz="2200" dirty="0"/>
          </a:p>
        </p:txBody>
      </p:sp>
      <p:sp>
        <p:nvSpPr>
          <p:cNvPr id="7" name="Text 5"/>
          <p:cNvSpPr/>
          <p:nvPr/>
        </p:nvSpPr>
        <p:spPr>
          <a:xfrm>
            <a:off x="457200" y="1280160"/>
            <a:ext cx="11247120" cy="777240"/>
          </a:xfrm>
          <a:prstGeom prst="rect">
            <a:avLst/>
          </a:prstGeom>
          <a:noFill/>
          <a:ln/>
        </p:spPr>
        <p:txBody>
          <a:bodyPr wrap="square" lIns="0" tIns="0" rIns="0" bIns="0" rtlCol="0" anchor="ctr"/>
          <a:lstStyle/>
          <a:p>
            <a:pPr marL="0" indent="0">
              <a:spcAft>
                <a:spcPts val="400"/>
              </a:spcAft>
              <a:buNone/>
            </a:pPr>
            <a:r>
              <a:rPr lang="en-US" sz="1100" dirty="0">
                <a:solidFill>
                  <a:srgbClr val="2D3540"/>
                </a:solidFill>
                <a:latin typeface="Arial" pitchFamily="34" charset="0"/>
                <a:ea typeface="Arial" pitchFamily="34" charset="-122"/>
                <a:cs typeface="Arial" pitchFamily="34" charset="-120"/>
              </a:rPr>
              <a:t>We initiate coverage of Juhayna Food Industries with an Underweight rating and EGP 22 price target, implying -21.7% downside from the current EGP 28.09 share price. The premium valuation is not supported by fundamental free cash flow generation given Egypt's structurally high cost of capital.</a:t>
            </a:r>
            <a:endParaRPr lang="en-US" sz="1100" dirty="0"/>
          </a:p>
        </p:txBody>
      </p:sp>
      <p:sp>
        <p:nvSpPr>
          <p:cNvPr id="8" name="Text 6"/>
          <p:cNvSpPr/>
          <p:nvPr/>
        </p:nvSpPr>
        <p:spPr>
          <a:xfrm>
            <a:off x="457200" y="2286000"/>
            <a:ext cx="2606040" cy="457200"/>
          </a:xfrm>
          <a:prstGeom prst="rect">
            <a:avLst/>
          </a:prstGeom>
          <a:noFill/>
          <a:ln/>
        </p:spPr>
        <p:txBody>
          <a:bodyPr wrap="square" lIns="0" tIns="0" rIns="0" bIns="0" rtlCol="0" anchor="ctr"/>
          <a:lstStyle/>
          <a:p>
            <a:pPr marL="0" indent="0">
              <a:buNone/>
            </a:pPr>
            <a:r>
              <a:rPr lang="en-US" sz="2800" b="1" dirty="0">
                <a:solidFill>
                  <a:srgbClr val="1B2A4E"/>
                </a:solidFill>
                <a:latin typeface="Arial" pitchFamily="34" charset="0"/>
                <a:ea typeface="Arial" pitchFamily="34" charset="-122"/>
                <a:cs typeface="Arial" pitchFamily="34" charset="-120"/>
              </a:rPr>
              <a:t>01</a:t>
            </a:r>
            <a:endParaRPr lang="en-US" sz="2800" dirty="0"/>
          </a:p>
        </p:txBody>
      </p:sp>
      <p:sp>
        <p:nvSpPr>
          <p:cNvPr id="9" name="Text 7"/>
          <p:cNvSpPr/>
          <p:nvPr/>
        </p:nvSpPr>
        <p:spPr>
          <a:xfrm>
            <a:off x="457200" y="2834640"/>
            <a:ext cx="2606040" cy="457200"/>
          </a:xfrm>
          <a:prstGeom prst="rect">
            <a:avLst/>
          </a:prstGeom>
          <a:noFill/>
          <a:ln/>
        </p:spPr>
        <p:txBody>
          <a:bodyPr wrap="square" lIns="0" tIns="0" rIns="0" bIns="0" rtlCol="0" anchor="ctr"/>
          <a:lstStyle/>
          <a:p>
            <a:pPr marL="0" indent="0">
              <a:buNone/>
            </a:pPr>
            <a:r>
              <a:rPr lang="en-US" sz="1200" b="1" dirty="0">
                <a:solidFill>
                  <a:srgbClr val="2D3540"/>
                </a:solidFill>
                <a:latin typeface="Arial" pitchFamily="34" charset="0"/>
                <a:ea typeface="Arial" pitchFamily="34" charset="-122"/>
                <a:cs typeface="Arial" pitchFamily="34" charset="-120"/>
              </a:rPr>
              <a:t>Premium to fair value</a:t>
            </a:r>
            <a:endParaRPr lang="en-US" sz="1200" dirty="0"/>
          </a:p>
        </p:txBody>
      </p:sp>
      <p:sp>
        <p:nvSpPr>
          <p:cNvPr id="10" name="Text 8"/>
          <p:cNvSpPr/>
          <p:nvPr/>
        </p:nvSpPr>
        <p:spPr>
          <a:xfrm>
            <a:off x="457200" y="3337560"/>
            <a:ext cx="2606040" cy="2286000"/>
          </a:xfrm>
          <a:prstGeom prst="rect">
            <a:avLst/>
          </a:prstGeom>
          <a:noFill/>
          <a:ln/>
        </p:spPr>
        <p:txBody>
          <a:bodyPr wrap="square" lIns="0" tIns="0" rIns="0" bIns="0" rtlCol="0" anchor="ctr"/>
          <a:lstStyle/>
          <a:p>
            <a:pPr marL="0" indent="0">
              <a:buNone/>
            </a:pPr>
            <a:r>
              <a:rPr lang="en-US" sz="1000" dirty="0">
                <a:solidFill>
                  <a:srgbClr val="5A6275"/>
                </a:solidFill>
                <a:latin typeface="Arial" pitchFamily="34" charset="0"/>
                <a:ea typeface="Arial" pitchFamily="34" charset="-122"/>
                <a:cs typeface="Arial" pitchFamily="34" charset="-120"/>
              </a:rPr>
              <a:t>Trades at 9.4x EV/EBITDA vs comp median 9.6x (excl. JUFO). Exit Multiple DCF at 8.0x — 15% discount reflecting Egypt risk — implies EGP 24/share. Perpetuity Growth approach yields EGP 11/share at base case.</a:t>
            </a:r>
            <a:endParaRPr lang="en-US" sz="1000" dirty="0"/>
          </a:p>
        </p:txBody>
      </p:sp>
      <p:sp>
        <p:nvSpPr>
          <p:cNvPr id="11" name="Text 9"/>
          <p:cNvSpPr/>
          <p:nvPr/>
        </p:nvSpPr>
        <p:spPr>
          <a:xfrm>
            <a:off x="3337560" y="2286000"/>
            <a:ext cx="2606040" cy="457200"/>
          </a:xfrm>
          <a:prstGeom prst="rect">
            <a:avLst/>
          </a:prstGeom>
          <a:noFill/>
          <a:ln/>
        </p:spPr>
        <p:txBody>
          <a:bodyPr wrap="square" lIns="0" tIns="0" rIns="0" bIns="0" rtlCol="0" anchor="ctr"/>
          <a:lstStyle/>
          <a:p>
            <a:pPr marL="0" indent="0">
              <a:buNone/>
            </a:pPr>
            <a:r>
              <a:rPr lang="en-US" sz="2800" b="1" dirty="0">
                <a:solidFill>
                  <a:srgbClr val="1B2A4E"/>
                </a:solidFill>
                <a:latin typeface="Arial" pitchFamily="34" charset="0"/>
                <a:ea typeface="Arial" pitchFamily="34" charset="-122"/>
                <a:cs typeface="Arial" pitchFamily="34" charset="-120"/>
              </a:rPr>
              <a:t>02</a:t>
            </a:r>
            <a:endParaRPr lang="en-US" sz="2800" dirty="0"/>
          </a:p>
        </p:txBody>
      </p:sp>
      <p:sp>
        <p:nvSpPr>
          <p:cNvPr id="12" name="Text 10"/>
          <p:cNvSpPr/>
          <p:nvPr/>
        </p:nvSpPr>
        <p:spPr>
          <a:xfrm>
            <a:off x="3337560" y="2834640"/>
            <a:ext cx="2606040" cy="457200"/>
          </a:xfrm>
          <a:prstGeom prst="rect">
            <a:avLst/>
          </a:prstGeom>
          <a:noFill/>
          <a:ln/>
        </p:spPr>
        <p:txBody>
          <a:bodyPr wrap="square" lIns="0" tIns="0" rIns="0" bIns="0" rtlCol="0" anchor="ctr"/>
          <a:lstStyle/>
          <a:p>
            <a:pPr marL="0" indent="0">
              <a:buNone/>
            </a:pPr>
            <a:r>
              <a:rPr lang="en-US" sz="1200" b="1" dirty="0">
                <a:solidFill>
                  <a:srgbClr val="2D3540"/>
                </a:solidFill>
                <a:latin typeface="Arial" pitchFamily="34" charset="0"/>
                <a:ea typeface="Arial" pitchFamily="34" charset="-122"/>
                <a:cs typeface="Arial" pitchFamily="34" charset="-120"/>
              </a:rPr>
              <a:t>WACC structurally compresses value</a:t>
            </a:r>
            <a:endParaRPr lang="en-US" sz="1200" dirty="0"/>
          </a:p>
        </p:txBody>
      </p:sp>
      <p:sp>
        <p:nvSpPr>
          <p:cNvPr id="13" name="Text 11"/>
          <p:cNvSpPr/>
          <p:nvPr/>
        </p:nvSpPr>
        <p:spPr>
          <a:xfrm>
            <a:off x="3337560" y="3337560"/>
            <a:ext cx="2606040" cy="2286000"/>
          </a:xfrm>
          <a:prstGeom prst="rect">
            <a:avLst/>
          </a:prstGeom>
          <a:noFill/>
          <a:ln/>
        </p:spPr>
        <p:txBody>
          <a:bodyPr wrap="square" lIns="0" tIns="0" rIns="0" bIns="0" rtlCol="0" anchor="ctr"/>
          <a:lstStyle/>
          <a:p>
            <a:pPr marL="0" indent="0">
              <a:buNone/>
            </a:pPr>
            <a:r>
              <a:rPr lang="en-US" sz="1000" dirty="0">
                <a:solidFill>
                  <a:srgbClr val="5A6275"/>
                </a:solidFill>
                <a:latin typeface="Arial" pitchFamily="34" charset="0"/>
                <a:ea typeface="Arial" pitchFamily="34" charset="-122"/>
                <a:cs typeface="Arial" pitchFamily="34" charset="-120"/>
              </a:rPr>
              <a:t>EGP-denominated WACC of 24.6% with cost of equity 25.8%. The 14.6% WACC-g spread crushes terminal value in Gordon Growth math. Egyptian rate environment leaves little room for FCF premium.</a:t>
            </a:r>
            <a:endParaRPr lang="en-US" sz="1000" dirty="0"/>
          </a:p>
        </p:txBody>
      </p:sp>
      <p:sp>
        <p:nvSpPr>
          <p:cNvPr id="14" name="Text 12"/>
          <p:cNvSpPr/>
          <p:nvPr/>
        </p:nvSpPr>
        <p:spPr>
          <a:xfrm>
            <a:off x="6217920" y="2286000"/>
            <a:ext cx="2606040" cy="457200"/>
          </a:xfrm>
          <a:prstGeom prst="rect">
            <a:avLst/>
          </a:prstGeom>
          <a:noFill/>
          <a:ln/>
        </p:spPr>
        <p:txBody>
          <a:bodyPr wrap="square" lIns="0" tIns="0" rIns="0" bIns="0" rtlCol="0" anchor="ctr"/>
          <a:lstStyle/>
          <a:p>
            <a:pPr marL="0" indent="0">
              <a:buNone/>
            </a:pPr>
            <a:r>
              <a:rPr lang="en-US" sz="2800" b="1" dirty="0">
                <a:solidFill>
                  <a:srgbClr val="1B2A4E"/>
                </a:solidFill>
                <a:latin typeface="Arial" pitchFamily="34" charset="0"/>
                <a:ea typeface="Arial" pitchFamily="34" charset="-122"/>
                <a:cs typeface="Arial" pitchFamily="34" charset="-120"/>
              </a:rPr>
              <a:t>03</a:t>
            </a:r>
            <a:endParaRPr lang="en-US" sz="2800" dirty="0"/>
          </a:p>
        </p:txBody>
      </p:sp>
      <p:sp>
        <p:nvSpPr>
          <p:cNvPr id="15" name="Text 13"/>
          <p:cNvSpPr/>
          <p:nvPr/>
        </p:nvSpPr>
        <p:spPr>
          <a:xfrm>
            <a:off x="6217920" y="2834640"/>
            <a:ext cx="2606040" cy="457200"/>
          </a:xfrm>
          <a:prstGeom prst="rect">
            <a:avLst/>
          </a:prstGeom>
          <a:noFill/>
          <a:ln/>
        </p:spPr>
        <p:txBody>
          <a:bodyPr wrap="square" lIns="0" tIns="0" rIns="0" bIns="0" rtlCol="0" anchor="ctr"/>
          <a:lstStyle/>
          <a:p>
            <a:pPr marL="0" indent="0">
              <a:buNone/>
            </a:pPr>
            <a:r>
              <a:rPr lang="en-US" sz="1200" b="1" dirty="0">
                <a:solidFill>
                  <a:srgbClr val="2D3540"/>
                </a:solidFill>
                <a:latin typeface="Arial" pitchFamily="34" charset="0"/>
                <a:ea typeface="Arial" pitchFamily="34" charset="-122"/>
                <a:cs typeface="Arial" pitchFamily="34" charset="-120"/>
              </a:rPr>
              <a:t>Heavy CapEx phase suppresses FCF</a:t>
            </a:r>
            <a:endParaRPr lang="en-US" sz="1200" dirty="0"/>
          </a:p>
        </p:txBody>
      </p:sp>
      <p:sp>
        <p:nvSpPr>
          <p:cNvPr id="16" name="Text 14"/>
          <p:cNvSpPr/>
          <p:nvPr/>
        </p:nvSpPr>
        <p:spPr>
          <a:xfrm>
            <a:off x="6217920" y="3337560"/>
            <a:ext cx="2606040" cy="2286000"/>
          </a:xfrm>
          <a:prstGeom prst="rect">
            <a:avLst/>
          </a:prstGeom>
          <a:noFill/>
          <a:ln/>
        </p:spPr>
        <p:txBody>
          <a:bodyPr wrap="square" lIns="0" tIns="0" rIns="0" bIns="0" rtlCol="0" anchor="ctr"/>
          <a:lstStyle/>
          <a:p>
            <a:pPr marL="0" indent="0">
              <a:buNone/>
            </a:pPr>
            <a:r>
              <a:rPr lang="en-US" sz="1000" dirty="0">
                <a:solidFill>
                  <a:srgbClr val="5A6275"/>
                </a:solidFill>
                <a:latin typeface="Arial" pitchFamily="34" charset="0"/>
                <a:ea typeface="Arial" pitchFamily="34" charset="-122"/>
                <a:cs typeface="Arial" pitchFamily="34" charset="-120"/>
              </a:rPr>
              <a:t>CapEx has stepped up from 3.6% of revenue (2023) to 9.9% (2025). Forecast UFCF turns positive only in 2027 as expansion capex tapers toward maintenance. Limited free cash flow during reinvestment cycle.</a:t>
            </a:r>
            <a:endParaRPr lang="en-US" sz="1000" dirty="0"/>
          </a:p>
        </p:txBody>
      </p:sp>
      <p:sp>
        <p:nvSpPr>
          <p:cNvPr id="17" name="Text 15"/>
          <p:cNvSpPr/>
          <p:nvPr/>
        </p:nvSpPr>
        <p:spPr>
          <a:xfrm>
            <a:off x="9098280" y="2286000"/>
            <a:ext cx="2606040" cy="457200"/>
          </a:xfrm>
          <a:prstGeom prst="rect">
            <a:avLst/>
          </a:prstGeom>
          <a:noFill/>
          <a:ln/>
        </p:spPr>
        <p:txBody>
          <a:bodyPr wrap="square" lIns="0" tIns="0" rIns="0" bIns="0" rtlCol="0" anchor="ctr"/>
          <a:lstStyle/>
          <a:p>
            <a:pPr marL="0" indent="0">
              <a:buNone/>
            </a:pPr>
            <a:r>
              <a:rPr lang="en-US" sz="2800" b="1" dirty="0">
                <a:solidFill>
                  <a:srgbClr val="1B2A4E"/>
                </a:solidFill>
                <a:latin typeface="Arial" pitchFamily="34" charset="0"/>
                <a:ea typeface="Arial" pitchFamily="34" charset="-122"/>
                <a:cs typeface="Arial" pitchFamily="34" charset="-120"/>
              </a:rPr>
              <a:t>04</a:t>
            </a:r>
            <a:endParaRPr lang="en-US" sz="2800" dirty="0"/>
          </a:p>
        </p:txBody>
      </p:sp>
      <p:sp>
        <p:nvSpPr>
          <p:cNvPr id="18" name="Text 16"/>
          <p:cNvSpPr/>
          <p:nvPr/>
        </p:nvSpPr>
        <p:spPr>
          <a:xfrm>
            <a:off x="9098280" y="2834640"/>
            <a:ext cx="2606040" cy="457200"/>
          </a:xfrm>
          <a:prstGeom prst="rect">
            <a:avLst/>
          </a:prstGeom>
          <a:noFill/>
          <a:ln/>
        </p:spPr>
        <p:txBody>
          <a:bodyPr wrap="square" lIns="0" tIns="0" rIns="0" bIns="0" rtlCol="0" anchor="ctr"/>
          <a:lstStyle/>
          <a:p>
            <a:pPr marL="0" indent="0">
              <a:buNone/>
            </a:pPr>
            <a:r>
              <a:rPr lang="en-US" sz="1200" b="1" dirty="0">
                <a:solidFill>
                  <a:srgbClr val="2D3540"/>
                </a:solidFill>
                <a:latin typeface="Arial" pitchFamily="34" charset="0"/>
                <a:ea typeface="Arial" pitchFamily="34" charset="-122"/>
                <a:cs typeface="Arial" pitchFamily="34" charset="-120"/>
              </a:rPr>
              <a:t>Mixed segment growth profile</a:t>
            </a:r>
            <a:endParaRPr lang="en-US" sz="1200" dirty="0"/>
          </a:p>
        </p:txBody>
      </p:sp>
      <p:sp>
        <p:nvSpPr>
          <p:cNvPr id="19" name="Text 17"/>
          <p:cNvSpPr/>
          <p:nvPr/>
        </p:nvSpPr>
        <p:spPr>
          <a:xfrm>
            <a:off x="9098280" y="3337560"/>
            <a:ext cx="2606040" cy="2286000"/>
          </a:xfrm>
          <a:prstGeom prst="rect">
            <a:avLst/>
          </a:prstGeom>
          <a:noFill/>
          <a:ln/>
        </p:spPr>
        <p:txBody>
          <a:bodyPr wrap="square" lIns="0" tIns="0" rIns="0" bIns="0" rtlCol="0" anchor="ctr"/>
          <a:lstStyle/>
          <a:p>
            <a:pPr marL="0" indent="0">
              <a:buNone/>
            </a:pPr>
            <a:r>
              <a:rPr lang="en-US" sz="1000" dirty="0">
                <a:solidFill>
                  <a:srgbClr val="5A6275"/>
                </a:solidFill>
                <a:latin typeface="Arial" pitchFamily="34" charset="0"/>
                <a:ea typeface="Arial" pitchFamily="34" charset="-122"/>
                <a:cs typeface="Arial" pitchFamily="34" charset="-120"/>
              </a:rPr>
              <a:t>Dairy (+19% '26E) and Yoghurt (+20%) remain robust. Concentrates collapsed -56% in 2025 — B2B contract loss likely structural. Modest 10% recovery assumed but downside risk if customer base does not return.</a:t>
            </a:r>
            <a:endParaRPr lang="en-US" sz="1000" dirty="0"/>
          </a:p>
        </p:txBody>
      </p:sp>
      <p:sp>
        <p:nvSpPr>
          <p:cNvPr id="20" name="Shape 18"/>
          <p:cNvSpPr/>
          <p:nvPr/>
        </p:nvSpPr>
        <p:spPr>
          <a:xfrm>
            <a:off x="457200" y="5166360"/>
            <a:ext cx="11247120" cy="0"/>
          </a:xfrm>
          <a:prstGeom prst="line">
            <a:avLst/>
          </a:prstGeom>
          <a:noFill/>
          <a:ln w="9525">
            <a:solidFill>
              <a:srgbClr val="D5D9E0"/>
            </a:solidFill>
            <a:prstDash val="solid"/>
          </a:ln>
        </p:spPr>
        <p:txBody>
          <a:bodyPr/>
          <a:lstStyle/>
          <a:p>
            <a:endParaRPr lang="en-US"/>
          </a:p>
        </p:txBody>
      </p:sp>
      <p:sp>
        <p:nvSpPr>
          <p:cNvPr id="21" name="Text 19"/>
          <p:cNvSpPr/>
          <p:nvPr/>
        </p:nvSpPr>
        <p:spPr>
          <a:xfrm>
            <a:off x="457200" y="5285232"/>
            <a:ext cx="3657600" cy="201168"/>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VALUATION SNAPSHOT</a:t>
            </a:r>
            <a:endParaRPr lang="en-US" sz="900" dirty="0"/>
          </a:p>
        </p:txBody>
      </p:sp>
      <p:graphicFrame>
        <p:nvGraphicFramePr>
          <p:cNvPr id="22" name="Table 0"/>
          <p:cNvGraphicFramePr>
            <a:graphicFrameLocks noGrp="1"/>
          </p:cNvGraphicFramePr>
          <p:nvPr>
            <p:extLst>
              <p:ext uri="{D42A27DB-BD31-4B8C-83A1-F6EECF244321}">
                <p14:modId xmlns:p14="http://schemas.microsoft.com/office/powerpoint/2010/main" val="1579011935"/>
              </p:ext>
            </p:extLst>
          </p:nvPr>
        </p:nvGraphicFramePr>
        <p:xfrm>
          <a:off x="457200" y="5532120"/>
          <a:ext cx="11247120" cy="914400"/>
        </p:xfrm>
        <a:graphic>
          <a:graphicData uri="http://schemas.openxmlformats.org/drawingml/2006/table">
            <a:tbl>
              <a:tblPr/>
              <a:tblGrid>
                <a:gridCol w="4572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194560">
                  <a:extLst>
                    <a:ext uri="{9D8B030D-6E8A-4147-A177-3AD203B41FA5}">
                      <a16:colId xmlns:a16="http://schemas.microsoft.com/office/drawing/2014/main" val="20002"/>
                    </a:ext>
                  </a:extLst>
                </a:gridCol>
                <a:gridCol w="2194560">
                  <a:extLst>
                    <a:ext uri="{9D8B030D-6E8A-4147-A177-3AD203B41FA5}">
                      <a16:colId xmlns:a16="http://schemas.microsoft.com/office/drawing/2014/main" val="20003"/>
                    </a:ext>
                  </a:extLst>
                </a:gridCol>
              </a:tblGrid>
              <a:tr h="201168">
                <a:tc>
                  <a:txBody>
                    <a:bodyPr/>
                    <a:lstStyle/>
                    <a:p>
                      <a:pPr marL="0" indent="0">
                        <a:buNone/>
                      </a:pPr>
                      <a:r>
                        <a:rPr lang="en-US" sz="900" b="1" dirty="0">
                          <a:solidFill>
                            <a:srgbClr val="2D3540"/>
                          </a:solidFill>
                          <a:latin typeface="Arial" pitchFamily="34" charset="0"/>
                          <a:ea typeface="Arial" pitchFamily="34" charset="-122"/>
                          <a:cs typeface="Arial" pitchFamily="34" charset="-120"/>
                        </a:rPr>
                        <a:t>Method</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900" b="1" dirty="0">
                          <a:solidFill>
                            <a:srgbClr val="2D3540"/>
                          </a:solidFill>
                          <a:latin typeface="Arial" pitchFamily="34" charset="0"/>
                          <a:ea typeface="Arial" pitchFamily="34" charset="-122"/>
                          <a:cs typeface="Arial" pitchFamily="34" charset="-120"/>
                        </a:rPr>
                        <a:t>Implied EV (LE m)</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900" b="1" dirty="0">
                          <a:solidFill>
                            <a:srgbClr val="2D3540"/>
                          </a:solidFill>
                          <a:latin typeface="Arial" pitchFamily="34" charset="0"/>
                          <a:ea typeface="Arial" pitchFamily="34" charset="-122"/>
                          <a:cs typeface="Arial" pitchFamily="34" charset="-120"/>
                        </a:rPr>
                        <a:t>Per Share (EGP)</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900" b="1" dirty="0">
                          <a:solidFill>
                            <a:srgbClr val="2D3540"/>
                          </a:solidFill>
                          <a:latin typeface="Arial" pitchFamily="34" charset="0"/>
                          <a:ea typeface="Arial" pitchFamily="34" charset="-122"/>
                          <a:cs typeface="Arial" pitchFamily="34" charset="-120"/>
                        </a:rPr>
                        <a:t>vs Market</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00"/>
                  </a:ext>
                </a:extLst>
              </a:tr>
              <a:tr h="201168">
                <a:tc>
                  <a:txBody>
                    <a:bodyPr/>
                    <a:lstStyle/>
                    <a:p>
                      <a:pPr marL="0" indent="0">
                        <a:buNone/>
                      </a:pPr>
                      <a:r>
                        <a:rPr lang="en-US" sz="900" dirty="0">
                          <a:solidFill>
                            <a:srgbClr val="5A6275"/>
                          </a:solidFill>
                          <a:latin typeface="Arial" pitchFamily="34" charset="0"/>
                          <a:ea typeface="Arial" pitchFamily="34" charset="-122"/>
                          <a:cs typeface="Arial" pitchFamily="34" charset="-120"/>
                        </a:rPr>
                        <a:t>DCF — Perpetuity (g=10%)</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18,645</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11.06</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b="1" dirty="0">
                          <a:solidFill>
                            <a:srgbClr val="8B2030"/>
                          </a:solidFill>
                          <a:latin typeface="Arial" pitchFamily="34" charset="0"/>
                          <a:ea typeface="Arial" pitchFamily="34" charset="-122"/>
                          <a:cs typeface="Arial" pitchFamily="34" charset="-120"/>
                        </a:rPr>
                        <a:t>-60.6%</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1"/>
                  </a:ext>
                </a:extLst>
              </a:tr>
              <a:tr h="201168">
                <a:tc>
                  <a:txBody>
                    <a:bodyPr/>
                    <a:lstStyle/>
                    <a:p>
                      <a:pPr marL="0" indent="0">
                        <a:buNone/>
                      </a:pPr>
                      <a:r>
                        <a:rPr lang="en-US" sz="900" dirty="0">
                          <a:solidFill>
                            <a:srgbClr val="5A6275"/>
                          </a:solidFill>
                          <a:latin typeface="Arial" pitchFamily="34" charset="0"/>
                          <a:ea typeface="Arial" pitchFamily="34" charset="-122"/>
                          <a:cs typeface="Arial" pitchFamily="34" charset="-120"/>
                        </a:rPr>
                        <a:t>DCF — Exit Multiple (8.0x)</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34,307</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24.37</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b="1" dirty="0">
                          <a:solidFill>
                            <a:srgbClr val="8B2030"/>
                          </a:solidFill>
                          <a:latin typeface="Arial" pitchFamily="34" charset="0"/>
                          <a:ea typeface="Arial" pitchFamily="34" charset="-122"/>
                          <a:cs typeface="Arial" pitchFamily="34" charset="-120"/>
                        </a:rPr>
                        <a:t>-13.3%</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2"/>
                  </a:ext>
                </a:extLst>
              </a:tr>
              <a:tr h="201168">
                <a:tc>
                  <a:txBody>
                    <a:bodyPr/>
                    <a:lstStyle/>
                    <a:p>
                      <a:pPr marL="0" indent="0">
                        <a:buNone/>
                      </a:pPr>
                      <a:r>
                        <a:rPr lang="en-US" sz="900" b="1" dirty="0">
                          <a:solidFill>
                            <a:srgbClr val="1B2A4E"/>
                          </a:solidFill>
                          <a:latin typeface="Arial" pitchFamily="34" charset="0"/>
                          <a:ea typeface="Arial" pitchFamily="34" charset="-122"/>
                          <a:cs typeface="Arial" pitchFamily="34" charset="-120"/>
                        </a:rPr>
                        <a:t>Price Target (Exit-weighted)</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b="1" dirty="0">
                          <a:solidFill>
                            <a:srgbClr val="1B2A4E"/>
                          </a:solidFill>
                          <a:latin typeface="Arial" pitchFamily="34" charset="0"/>
                          <a:ea typeface="Arial" pitchFamily="34" charset="-122"/>
                          <a:cs typeface="Arial" pitchFamily="34" charset="-120"/>
                        </a:rPr>
                        <a:t>31,500</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b="1" dirty="0">
                          <a:solidFill>
                            <a:srgbClr val="1B2A4E"/>
                          </a:solidFill>
                          <a:latin typeface="Arial" pitchFamily="34" charset="0"/>
                          <a:ea typeface="Arial" pitchFamily="34" charset="-122"/>
                          <a:cs typeface="Arial" pitchFamily="34" charset="-120"/>
                        </a:rPr>
                        <a:t>22.00</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b="1" dirty="0">
                          <a:solidFill>
                            <a:srgbClr val="8B2030"/>
                          </a:solidFill>
                          <a:latin typeface="Arial" pitchFamily="34" charset="0"/>
                          <a:ea typeface="Arial" pitchFamily="34" charset="-122"/>
                          <a:cs typeface="Arial" pitchFamily="34" charset="-120"/>
                        </a:rPr>
                        <a:t>-21.7%</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28600"/>
            <a:ext cx="7315200" cy="228600"/>
          </a:xfrm>
          <a:prstGeom prst="rect">
            <a:avLst/>
          </a:prstGeom>
          <a:noFill/>
          <a:ln/>
        </p:spPr>
        <p:txBody>
          <a:bodyPr wrap="square" lIns="0" tIns="0" rIns="0" bIns="0" rtlCol="0" anchor="ctr"/>
          <a:lstStyle/>
          <a:p>
            <a:pPr marL="0" indent="0">
              <a:buNone/>
            </a:pPr>
            <a:r>
              <a:rPr lang="en-US" sz="800" kern="0" spc="200" dirty="0">
                <a:solidFill>
                  <a:srgbClr val="8A92A3"/>
                </a:solidFill>
                <a:latin typeface="Arial" pitchFamily="34" charset="0"/>
                <a:ea typeface="Arial" pitchFamily="34" charset="-122"/>
                <a:cs typeface="Arial" pitchFamily="34" charset="-120"/>
              </a:rPr>
              <a:t>JUHAYNA FOOD INDUSTRIES  |  JUFO.CA  |  EQUITY RESEARCH</a:t>
            </a:r>
            <a:endParaRPr lang="en-US" sz="800" dirty="0"/>
          </a:p>
        </p:txBody>
      </p:sp>
      <p:sp>
        <p:nvSpPr>
          <p:cNvPr id="3" name="Text 1"/>
          <p:cNvSpPr/>
          <p:nvPr/>
        </p:nvSpPr>
        <p:spPr>
          <a:xfrm>
            <a:off x="7772400" y="228600"/>
            <a:ext cx="3931920" cy="228600"/>
          </a:xfrm>
          <a:prstGeom prst="rect">
            <a:avLst/>
          </a:prstGeom>
          <a:noFill/>
          <a:ln/>
        </p:spPr>
        <p:txBody>
          <a:bodyPr wrap="square" lIns="0" tIns="0" rIns="0" bIns="0" rtlCol="0" anchor="ctr"/>
          <a:lstStyle/>
          <a:p>
            <a:pPr marL="0" indent="0" algn="r">
              <a:buNone/>
            </a:pPr>
            <a:r>
              <a:rPr lang="en-US" sz="800" kern="0" spc="200" dirty="0">
                <a:solidFill>
                  <a:srgbClr val="8A92A3"/>
                </a:solidFill>
                <a:latin typeface="Arial" pitchFamily="34" charset="0"/>
                <a:ea typeface="Arial" pitchFamily="34" charset="-122"/>
                <a:cs typeface="Arial" pitchFamily="34" charset="-120"/>
              </a:rPr>
              <a:t>COMPANY OVERVIEW</a:t>
            </a:r>
            <a:endParaRPr lang="en-US" sz="800" dirty="0"/>
          </a:p>
        </p:txBody>
      </p:sp>
      <p:sp>
        <p:nvSpPr>
          <p:cNvPr id="5" name="Text 3"/>
          <p:cNvSpPr/>
          <p:nvPr/>
        </p:nvSpPr>
        <p:spPr>
          <a:xfrm>
            <a:off x="10789920" y="6537960"/>
            <a:ext cx="914400" cy="228600"/>
          </a:xfrm>
          <a:prstGeom prst="rect">
            <a:avLst/>
          </a:prstGeom>
          <a:noFill/>
          <a:ln/>
        </p:spPr>
        <p:txBody>
          <a:bodyPr wrap="square" lIns="0" tIns="0" rIns="0" bIns="0" rtlCol="0" anchor="ctr"/>
          <a:lstStyle/>
          <a:p>
            <a:pPr marL="0" indent="0" algn="r">
              <a:buNone/>
            </a:pPr>
            <a:r>
              <a:rPr lang="en-US" sz="800" dirty="0">
                <a:solidFill>
                  <a:srgbClr val="8A92A3"/>
                </a:solidFill>
                <a:latin typeface="Arial" pitchFamily="34" charset="0"/>
                <a:ea typeface="Arial" pitchFamily="34" charset="-122"/>
                <a:cs typeface="Arial" pitchFamily="34" charset="-120"/>
              </a:rPr>
              <a:t>3 / 8</a:t>
            </a:r>
            <a:endParaRPr lang="en-US" sz="800" dirty="0"/>
          </a:p>
        </p:txBody>
      </p:sp>
      <p:sp>
        <p:nvSpPr>
          <p:cNvPr id="6" name="Text 4"/>
          <p:cNvSpPr/>
          <p:nvPr/>
        </p:nvSpPr>
        <p:spPr>
          <a:xfrm>
            <a:off x="457200" y="594360"/>
            <a:ext cx="11247120" cy="502920"/>
          </a:xfrm>
          <a:prstGeom prst="rect">
            <a:avLst/>
          </a:prstGeom>
          <a:noFill/>
          <a:ln/>
        </p:spPr>
        <p:txBody>
          <a:bodyPr wrap="square" lIns="0" tIns="0" rIns="0" bIns="0" rtlCol="0" anchor="ctr"/>
          <a:lstStyle/>
          <a:p>
            <a:pPr marL="0" indent="0">
              <a:buNone/>
            </a:pPr>
            <a:r>
              <a:rPr lang="en-US" sz="2200" b="1" dirty="0">
                <a:solidFill>
                  <a:srgbClr val="1B2A4E"/>
                </a:solidFill>
                <a:latin typeface="Arial" pitchFamily="34" charset="0"/>
                <a:ea typeface="Arial" pitchFamily="34" charset="-122"/>
                <a:cs typeface="Arial" pitchFamily="34" charset="-120"/>
              </a:rPr>
              <a:t>Company Overview</a:t>
            </a:r>
            <a:endParaRPr lang="en-US" sz="2200" dirty="0"/>
          </a:p>
        </p:txBody>
      </p:sp>
      <p:sp>
        <p:nvSpPr>
          <p:cNvPr id="7" name="Text 5"/>
          <p:cNvSpPr/>
          <p:nvPr/>
        </p:nvSpPr>
        <p:spPr>
          <a:xfrm>
            <a:off x="457200" y="1280160"/>
            <a:ext cx="54864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BUSINESS DESCRIPTION</a:t>
            </a:r>
            <a:endParaRPr lang="en-US" sz="900" dirty="0"/>
          </a:p>
        </p:txBody>
      </p:sp>
      <p:sp>
        <p:nvSpPr>
          <p:cNvPr id="8" name="Text 6"/>
          <p:cNvSpPr/>
          <p:nvPr/>
        </p:nvSpPr>
        <p:spPr>
          <a:xfrm>
            <a:off x="457200" y="1554480"/>
            <a:ext cx="5486400" cy="1463040"/>
          </a:xfrm>
          <a:prstGeom prst="rect">
            <a:avLst/>
          </a:prstGeom>
          <a:noFill/>
          <a:ln/>
        </p:spPr>
        <p:txBody>
          <a:bodyPr wrap="square" lIns="0" tIns="0" rIns="0" bIns="0" rtlCol="0" anchor="ctr"/>
          <a:lstStyle/>
          <a:p>
            <a:pPr marL="0" indent="0">
              <a:spcAft>
                <a:spcPts val="400"/>
              </a:spcAft>
              <a:buNone/>
            </a:pPr>
            <a:r>
              <a:rPr lang="en-US" sz="1100" dirty="0">
                <a:solidFill>
                  <a:srgbClr val="2D3540"/>
                </a:solidFill>
                <a:latin typeface="Arial" pitchFamily="34" charset="0"/>
                <a:ea typeface="Arial" pitchFamily="34" charset="-122"/>
                <a:cs typeface="Arial" pitchFamily="34" charset="-120"/>
              </a:rPr>
              <a:t>Juhayna Food Industries is the largest pure-play dairy and beverage producer listed on the Egyptian Exchange (EGX). The company operates five production facilities across Egypt, manufacturing white milk, flavored milk, yoghurt, juice, and fruit concentrates. Juhayna serves the Egyptian domestic market through both retail (modern trade and traditional grocery) and B2B channels.</a:t>
            </a:r>
            <a:endParaRPr lang="en-US" sz="1100" dirty="0"/>
          </a:p>
        </p:txBody>
      </p:sp>
      <p:sp>
        <p:nvSpPr>
          <p:cNvPr id="9" name="Text 7"/>
          <p:cNvSpPr/>
          <p:nvPr/>
        </p:nvSpPr>
        <p:spPr>
          <a:xfrm>
            <a:off x="457200" y="3063240"/>
            <a:ext cx="5486400" cy="1280160"/>
          </a:xfrm>
          <a:prstGeom prst="rect">
            <a:avLst/>
          </a:prstGeom>
          <a:noFill/>
          <a:ln/>
        </p:spPr>
        <p:txBody>
          <a:bodyPr wrap="square" lIns="0" tIns="0" rIns="0" bIns="0" rtlCol="0" anchor="ctr"/>
          <a:lstStyle/>
          <a:p>
            <a:pPr marL="0" indent="0">
              <a:buNone/>
            </a:pPr>
            <a:r>
              <a:rPr lang="en-US" sz="1100" dirty="0">
                <a:solidFill>
                  <a:srgbClr val="2D3540"/>
                </a:solidFill>
                <a:latin typeface="Arial" pitchFamily="34" charset="0"/>
                <a:ea typeface="Arial" pitchFamily="34" charset="-122"/>
                <a:cs typeface="Arial" pitchFamily="34" charset="-120"/>
              </a:rPr>
              <a:t>Founded in 1983, the company has grown organically and through capacity expansions, recently entering an accelerated CapEx phase to scale production. The shareholding structure remains dominated by the founding Thabet family with significant free float on EGX.</a:t>
            </a:r>
            <a:endParaRPr lang="en-US" sz="1100" dirty="0"/>
          </a:p>
        </p:txBody>
      </p:sp>
      <p:sp>
        <p:nvSpPr>
          <p:cNvPr id="10" name="Text 8"/>
          <p:cNvSpPr/>
          <p:nvPr/>
        </p:nvSpPr>
        <p:spPr>
          <a:xfrm>
            <a:off x="457200" y="4434840"/>
            <a:ext cx="54864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KEY FACTS</a:t>
            </a:r>
            <a:endParaRPr lang="en-US" sz="90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457200" y="4709160"/>
          <a:ext cx="5486400" cy="1706880"/>
        </p:xfrm>
        <a:graphic>
          <a:graphicData uri="http://schemas.openxmlformats.org/drawingml/2006/table">
            <a:tbl>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tblGrid>
              <a:tr h="201168">
                <a:tc>
                  <a:txBody>
                    <a:bodyPr/>
                    <a:lstStyle/>
                    <a:p>
                      <a:pPr marL="0" indent="0">
                        <a:buNone/>
                      </a:pPr>
                      <a:r>
                        <a:rPr lang="en-US" sz="1000" dirty="0">
                          <a:solidFill>
                            <a:srgbClr val="5A6275"/>
                          </a:solidFill>
                          <a:latin typeface="Arial" pitchFamily="34" charset="0"/>
                          <a:ea typeface="Arial" pitchFamily="34" charset="-122"/>
                          <a:cs typeface="Arial" pitchFamily="34" charset="-120"/>
                        </a:rPr>
                        <a:t>Founded</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1983</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0"/>
                  </a:ext>
                </a:extLst>
              </a:tr>
              <a:tr h="201168">
                <a:tc>
                  <a:txBody>
                    <a:bodyPr/>
                    <a:lstStyle/>
                    <a:p>
                      <a:pPr marL="0" indent="0">
                        <a:buNone/>
                      </a:pPr>
                      <a:r>
                        <a:rPr lang="en-US" sz="1000" dirty="0">
                          <a:solidFill>
                            <a:srgbClr val="5A6275"/>
                          </a:solidFill>
                          <a:latin typeface="Arial" pitchFamily="34" charset="0"/>
                          <a:ea typeface="Arial" pitchFamily="34" charset="-122"/>
                          <a:cs typeface="Arial" pitchFamily="34" charset="-120"/>
                        </a:rPr>
                        <a:t>IPO Date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2010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1"/>
                  </a:ext>
                </a:extLst>
              </a:tr>
              <a:tr h="201168">
                <a:tc>
                  <a:txBody>
                    <a:bodyPr/>
                    <a:lstStyle/>
                    <a:p>
                      <a:pPr marL="0" indent="0">
                        <a:buNone/>
                      </a:pPr>
                      <a:r>
                        <a:rPr lang="en-US" sz="1000" dirty="0">
                          <a:solidFill>
                            <a:srgbClr val="5A6275"/>
                          </a:solidFill>
                          <a:latin typeface="Arial" pitchFamily="34" charset="0"/>
                          <a:ea typeface="Arial" pitchFamily="34" charset="-122"/>
                          <a:cs typeface="Arial" pitchFamily="34" charset="-120"/>
                        </a:rPr>
                        <a:t>Stock Exchange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EGX (Cairo)</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2"/>
                  </a:ext>
                </a:extLst>
              </a:tr>
              <a:tr h="201168">
                <a:tc>
                  <a:txBody>
                    <a:bodyPr/>
                    <a:lstStyle/>
                    <a:p>
                      <a:pPr marL="0" indent="0">
                        <a:buNone/>
                      </a:pPr>
                      <a:r>
                        <a:rPr lang="en-US" sz="1000" dirty="0">
                          <a:solidFill>
                            <a:srgbClr val="5A6275"/>
                          </a:solidFill>
                          <a:latin typeface="Arial" pitchFamily="34" charset="0"/>
                          <a:ea typeface="Arial" pitchFamily="34" charset="-122"/>
                          <a:cs typeface="Arial" pitchFamily="34" charset="-120"/>
                        </a:rPr>
                        <a:t>Ticker</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JUFO.CA</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3"/>
                  </a:ext>
                </a:extLst>
              </a:tr>
              <a:tr h="201168">
                <a:tc>
                  <a:txBody>
                    <a:bodyPr/>
                    <a:lstStyle/>
                    <a:p>
                      <a:pPr marL="0" indent="0">
                        <a:buNone/>
                      </a:pPr>
                      <a:r>
                        <a:rPr lang="en-US" sz="1000" dirty="0">
                          <a:solidFill>
                            <a:srgbClr val="5A6275"/>
                          </a:solidFill>
                          <a:latin typeface="Arial" pitchFamily="34" charset="0"/>
                          <a:ea typeface="Arial" pitchFamily="34" charset="-122"/>
                          <a:cs typeface="Arial" pitchFamily="34" charset="-120"/>
                        </a:rPr>
                        <a:t>Sector</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Consumer Staples — F&amp;B</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4"/>
                  </a:ext>
                </a:extLst>
              </a:tr>
              <a:tr h="201168">
                <a:tc>
                  <a:txBody>
                    <a:bodyPr/>
                    <a:lstStyle/>
                    <a:p>
                      <a:pPr marL="0" indent="0">
                        <a:buNone/>
                      </a:pPr>
                      <a:r>
                        <a:rPr lang="en-US" sz="1000" dirty="0">
                          <a:solidFill>
                            <a:srgbClr val="5A6275"/>
                          </a:solidFill>
                          <a:latin typeface="Arial" pitchFamily="34" charset="0"/>
                          <a:ea typeface="Arial" pitchFamily="34" charset="-122"/>
                          <a:cs typeface="Arial" pitchFamily="34" charset="-120"/>
                        </a:rPr>
                        <a:t>Reporting Currency</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EGP</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5"/>
                  </a:ext>
                </a:extLst>
              </a:tr>
              <a:tr h="201168">
                <a:tc>
                  <a:txBody>
                    <a:bodyPr/>
                    <a:lstStyle/>
                    <a:p>
                      <a:pPr marL="0" indent="0">
                        <a:buNone/>
                      </a:pPr>
                      <a:r>
                        <a:rPr lang="en-US" sz="1000" dirty="0">
                          <a:solidFill>
                            <a:srgbClr val="5A6275"/>
                          </a:solidFill>
                          <a:latin typeface="Arial" pitchFamily="34" charset="0"/>
                          <a:ea typeface="Arial" pitchFamily="34" charset="-122"/>
                          <a:cs typeface="Arial" pitchFamily="34" charset="-120"/>
                        </a:rPr>
                        <a:t>Fiscal Year End</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December 31</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2" name="Text 9"/>
          <p:cNvSpPr/>
          <p:nvPr/>
        </p:nvSpPr>
        <p:spPr>
          <a:xfrm>
            <a:off x="6217920" y="1280160"/>
            <a:ext cx="54864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2025 REVENUE BY SEGMENT</a:t>
            </a:r>
            <a:endParaRPr lang="en-US" sz="900" dirty="0"/>
          </a:p>
        </p:txBody>
      </p:sp>
      <p:graphicFrame>
        <p:nvGraphicFramePr>
          <p:cNvPr id="13" name="Chart 0"/>
          <p:cNvGraphicFramePr/>
          <p:nvPr/>
        </p:nvGraphicFramePr>
        <p:xfrm>
          <a:off x="6217920" y="1554480"/>
          <a:ext cx="5486400"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 10"/>
          <p:cNvSpPr/>
          <p:nvPr/>
        </p:nvSpPr>
        <p:spPr>
          <a:xfrm>
            <a:off x="8046720" y="2788920"/>
            <a:ext cx="1828800" cy="365760"/>
          </a:xfrm>
          <a:prstGeom prst="rect">
            <a:avLst/>
          </a:prstGeom>
          <a:noFill/>
          <a:ln/>
        </p:spPr>
        <p:txBody>
          <a:bodyPr wrap="square" lIns="0" tIns="0" rIns="0" bIns="0" rtlCol="0" anchor="ctr"/>
          <a:lstStyle/>
          <a:p>
            <a:pPr marL="0" indent="0" algn="ctr">
              <a:buNone/>
            </a:pPr>
            <a:r>
              <a:rPr lang="en-US" sz="1800" b="1" dirty="0">
                <a:solidFill>
                  <a:srgbClr val="1B2A4E"/>
                </a:solidFill>
                <a:latin typeface="Arial" pitchFamily="34" charset="0"/>
                <a:ea typeface="Arial" pitchFamily="34" charset="-122"/>
                <a:cs typeface="Arial" pitchFamily="34" charset="-120"/>
              </a:rPr>
              <a:t>LE 30.0B</a:t>
            </a:r>
            <a:endParaRPr lang="en-US" sz="1800" dirty="0"/>
          </a:p>
        </p:txBody>
      </p:sp>
      <p:sp>
        <p:nvSpPr>
          <p:cNvPr id="15" name="Text 11"/>
          <p:cNvSpPr/>
          <p:nvPr/>
        </p:nvSpPr>
        <p:spPr>
          <a:xfrm>
            <a:off x="8046720" y="3154680"/>
            <a:ext cx="1828800" cy="182880"/>
          </a:xfrm>
          <a:prstGeom prst="rect">
            <a:avLst/>
          </a:prstGeom>
          <a:noFill/>
          <a:ln/>
        </p:spPr>
        <p:txBody>
          <a:bodyPr wrap="square" lIns="0" tIns="0" rIns="0" bIns="0" rtlCol="0" anchor="ctr"/>
          <a:lstStyle/>
          <a:p>
            <a:pPr marL="0" indent="0" algn="ctr">
              <a:buNone/>
            </a:pPr>
            <a:r>
              <a:rPr lang="en-US" sz="800" dirty="0">
                <a:solidFill>
                  <a:srgbClr val="8A92A3"/>
                </a:solidFill>
                <a:latin typeface="Arial" pitchFamily="34" charset="0"/>
                <a:ea typeface="Arial" pitchFamily="34" charset="-122"/>
                <a:cs typeface="Arial" pitchFamily="34" charset="-120"/>
              </a:rPr>
              <a:t>Total 2025</a:t>
            </a:r>
            <a:endParaRPr lang="en-US" sz="800" dirty="0"/>
          </a:p>
        </p:txBody>
      </p:sp>
      <p:sp>
        <p:nvSpPr>
          <p:cNvPr id="16" name="Text 12"/>
          <p:cNvSpPr/>
          <p:nvPr/>
        </p:nvSpPr>
        <p:spPr>
          <a:xfrm>
            <a:off x="6217920" y="4800600"/>
            <a:ext cx="54864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SEGMENT GROWTH (2026E vs 2025)</a:t>
            </a:r>
            <a:endParaRPr lang="en-US" sz="900" dirty="0"/>
          </a:p>
        </p:txBody>
      </p:sp>
      <p:graphicFrame>
        <p:nvGraphicFramePr>
          <p:cNvPr id="17" name="Table 1"/>
          <p:cNvGraphicFramePr>
            <a:graphicFrameLocks noGrp="1"/>
          </p:cNvGraphicFramePr>
          <p:nvPr>
            <p:extLst>
              <p:ext uri="{D42A27DB-BD31-4B8C-83A1-F6EECF244321}">
                <p14:modId xmlns:p14="http://schemas.microsoft.com/office/powerpoint/2010/main" val="1579011935"/>
              </p:ext>
            </p:extLst>
          </p:nvPr>
        </p:nvGraphicFramePr>
        <p:xfrm>
          <a:off x="6217920" y="5074920"/>
          <a:ext cx="5486400" cy="1371600"/>
        </p:xfrm>
        <a:graphic>
          <a:graphicData uri="http://schemas.openxmlformats.org/drawingml/2006/table">
            <a:tbl>
              <a:tblPr/>
              <a:tblGrid>
                <a:gridCol w="1737360">
                  <a:extLst>
                    <a:ext uri="{9D8B030D-6E8A-4147-A177-3AD203B41FA5}">
                      <a16:colId xmlns:a16="http://schemas.microsoft.com/office/drawing/2014/main" val="20000"/>
                    </a:ext>
                  </a:extLst>
                </a:gridCol>
                <a:gridCol w="1280160">
                  <a:extLst>
                    <a:ext uri="{9D8B030D-6E8A-4147-A177-3AD203B41FA5}">
                      <a16:colId xmlns:a16="http://schemas.microsoft.com/office/drawing/2014/main" val="20001"/>
                    </a:ext>
                  </a:extLst>
                </a:gridCol>
                <a:gridCol w="1188720">
                  <a:extLst>
                    <a:ext uri="{9D8B030D-6E8A-4147-A177-3AD203B41FA5}">
                      <a16:colId xmlns:a16="http://schemas.microsoft.com/office/drawing/2014/main" val="20002"/>
                    </a:ext>
                  </a:extLst>
                </a:gridCol>
                <a:gridCol w="1280160">
                  <a:extLst>
                    <a:ext uri="{9D8B030D-6E8A-4147-A177-3AD203B41FA5}">
                      <a16:colId xmlns:a16="http://schemas.microsoft.com/office/drawing/2014/main" val="20003"/>
                    </a:ext>
                  </a:extLst>
                </a:gridCol>
              </a:tblGrid>
              <a:tr h="192024">
                <a:tc>
                  <a:txBody>
                    <a:bodyPr/>
                    <a:lstStyle/>
                    <a:p>
                      <a:pPr marL="0" indent="0">
                        <a:buNone/>
                      </a:pPr>
                      <a:r>
                        <a:rPr lang="en-US" sz="900" b="1" dirty="0">
                          <a:solidFill>
                            <a:srgbClr val="2D3540"/>
                          </a:solidFill>
                          <a:latin typeface="Arial" pitchFamily="34" charset="0"/>
                          <a:ea typeface="Arial" pitchFamily="34" charset="-122"/>
                          <a:cs typeface="Arial" pitchFamily="34" charset="-120"/>
                        </a:rPr>
                        <a:t>Segment</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900" b="1" dirty="0">
                          <a:solidFill>
                            <a:srgbClr val="2D3540"/>
                          </a:solidFill>
                          <a:latin typeface="Arial" pitchFamily="34" charset="0"/>
                          <a:ea typeface="Arial" pitchFamily="34" charset="-122"/>
                          <a:cs typeface="Arial" pitchFamily="34" charset="-120"/>
                        </a:rPr>
                        <a:t>2025 (LE m)</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900" b="1" dirty="0">
                          <a:solidFill>
                            <a:srgbClr val="2D3540"/>
                          </a:solidFill>
                          <a:latin typeface="Arial" pitchFamily="34" charset="0"/>
                          <a:ea typeface="Arial" pitchFamily="34" charset="-122"/>
                          <a:cs typeface="Arial" pitchFamily="34" charset="-120"/>
                        </a:rPr>
                        <a:t>% Mix</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900" b="1" dirty="0">
                          <a:solidFill>
                            <a:srgbClr val="2D3540"/>
                          </a:solidFill>
                          <a:latin typeface="Arial" pitchFamily="34" charset="0"/>
                          <a:ea typeface="Arial" pitchFamily="34" charset="-122"/>
                          <a:cs typeface="Arial" pitchFamily="34" charset="-120"/>
                        </a:rPr>
                        <a:t>2026E Growth</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00"/>
                  </a:ext>
                </a:extLst>
              </a:tr>
              <a:tr h="192024">
                <a:tc>
                  <a:txBody>
                    <a:bodyPr/>
                    <a:lstStyle/>
                    <a:p>
                      <a:pPr marL="0" indent="0">
                        <a:buNone/>
                      </a:pPr>
                      <a:r>
                        <a:rPr lang="en-US" sz="900" dirty="0">
                          <a:solidFill>
                            <a:srgbClr val="5A6275"/>
                          </a:solidFill>
                          <a:latin typeface="Arial" pitchFamily="34" charset="0"/>
                          <a:ea typeface="Arial" pitchFamily="34" charset="-122"/>
                          <a:cs typeface="Arial" pitchFamily="34" charset="-120"/>
                        </a:rPr>
                        <a:t>Dairy</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15,310</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51.1%</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1F4D1F"/>
                          </a:solidFill>
                          <a:latin typeface="Arial" pitchFamily="34" charset="0"/>
                          <a:ea typeface="Arial" pitchFamily="34" charset="-122"/>
                          <a:cs typeface="Arial" pitchFamily="34" charset="-120"/>
                        </a:rPr>
                        <a:t>+19.0%</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1"/>
                  </a:ext>
                </a:extLst>
              </a:tr>
              <a:tr h="192024">
                <a:tc>
                  <a:txBody>
                    <a:bodyPr/>
                    <a:lstStyle/>
                    <a:p>
                      <a:pPr marL="0" indent="0">
                        <a:buNone/>
                      </a:pPr>
                      <a:r>
                        <a:rPr lang="en-US" sz="900" dirty="0">
                          <a:solidFill>
                            <a:srgbClr val="5A6275"/>
                          </a:solidFill>
                          <a:latin typeface="Arial" pitchFamily="34" charset="0"/>
                          <a:ea typeface="Arial" pitchFamily="34" charset="-122"/>
                          <a:cs typeface="Arial" pitchFamily="34" charset="-120"/>
                        </a:rPr>
                        <a:t>Yoghurt &amp; Cooking</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6,929</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23.1%</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1F4D1F"/>
                          </a:solidFill>
                          <a:latin typeface="Arial" pitchFamily="34" charset="0"/>
                          <a:ea typeface="Arial" pitchFamily="34" charset="-122"/>
                          <a:cs typeface="Arial" pitchFamily="34" charset="-120"/>
                        </a:rPr>
                        <a:t>+20.0%</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2"/>
                  </a:ext>
                </a:extLst>
              </a:tr>
              <a:tr h="192024">
                <a:tc>
                  <a:txBody>
                    <a:bodyPr/>
                    <a:lstStyle/>
                    <a:p>
                      <a:pPr marL="0" indent="0">
                        <a:buNone/>
                      </a:pPr>
                      <a:r>
                        <a:rPr lang="en-US" sz="900" dirty="0">
                          <a:solidFill>
                            <a:srgbClr val="5A6275"/>
                          </a:solidFill>
                          <a:latin typeface="Arial" pitchFamily="34" charset="0"/>
                          <a:ea typeface="Arial" pitchFamily="34" charset="-122"/>
                          <a:cs typeface="Arial" pitchFamily="34" charset="-120"/>
                        </a:rPr>
                        <a:t>Juice</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6,255</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20.9%</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1F4D1F"/>
                          </a:solidFill>
                          <a:latin typeface="Arial" pitchFamily="34" charset="0"/>
                          <a:ea typeface="Arial" pitchFamily="34" charset="-122"/>
                          <a:cs typeface="Arial" pitchFamily="34" charset="-120"/>
                        </a:rPr>
                        <a:t>+18.0%</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3"/>
                  </a:ext>
                </a:extLst>
              </a:tr>
              <a:tr h="192024">
                <a:tc>
                  <a:txBody>
                    <a:bodyPr/>
                    <a:lstStyle/>
                    <a:p>
                      <a:pPr marL="0" indent="0">
                        <a:buNone/>
                      </a:pPr>
                      <a:r>
                        <a:rPr lang="en-US" sz="900" dirty="0">
                          <a:solidFill>
                            <a:srgbClr val="5A6275"/>
                          </a:solidFill>
                          <a:latin typeface="Arial" pitchFamily="34" charset="0"/>
                          <a:ea typeface="Arial" pitchFamily="34" charset="-122"/>
                          <a:cs typeface="Arial" pitchFamily="34" charset="-120"/>
                        </a:rPr>
                        <a:t>Concentrates</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1,315</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4.4%</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+10.0%</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4"/>
                  </a:ext>
                </a:extLst>
              </a:tr>
              <a:tr h="192024">
                <a:tc>
                  <a:txBody>
                    <a:bodyPr/>
                    <a:lstStyle/>
                    <a:p>
                      <a:pPr marL="0" indent="0">
                        <a:buNone/>
                      </a:pPr>
                      <a:r>
                        <a:rPr lang="en-US" sz="900" dirty="0">
                          <a:solidFill>
                            <a:srgbClr val="5A6275"/>
                          </a:solidFill>
                          <a:latin typeface="Arial" pitchFamily="34" charset="0"/>
                          <a:ea typeface="Arial" pitchFamily="34" charset="-122"/>
                          <a:cs typeface="Arial" pitchFamily="34" charset="-120"/>
                        </a:rPr>
                        <a:t>Other (Distribution)</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176</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0.6%</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900" dirty="0">
                          <a:solidFill>
                            <a:srgbClr val="2D3540"/>
                          </a:solidFill>
                          <a:latin typeface="Arial" pitchFamily="34" charset="0"/>
                          <a:ea typeface="Arial" pitchFamily="34" charset="-122"/>
                          <a:cs typeface="Arial" pitchFamily="34" charset="-120"/>
                        </a:rPr>
                        <a:t>0.0%</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28600"/>
            <a:ext cx="7315200" cy="228600"/>
          </a:xfrm>
          <a:prstGeom prst="rect">
            <a:avLst/>
          </a:prstGeom>
          <a:noFill/>
          <a:ln/>
        </p:spPr>
        <p:txBody>
          <a:bodyPr wrap="square" lIns="0" tIns="0" rIns="0" bIns="0" rtlCol="0" anchor="ctr"/>
          <a:lstStyle/>
          <a:p>
            <a:pPr marL="0" indent="0">
              <a:buNone/>
            </a:pPr>
            <a:r>
              <a:rPr lang="en-US" sz="800" kern="0" spc="200" dirty="0">
                <a:solidFill>
                  <a:srgbClr val="8A92A3"/>
                </a:solidFill>
                <a:latin typeface="Arial" pitchFamily="34" charset="0"/>
                <a:ea typeface="Arial" pitchFamily="34" charset="-122"/>
                <a:cs typeface="Arial" pitchFamily="34" charset="-120"/>
              </a:rPr>
              <a:t>JUHAYNA FOOD INDUSTRIES  |  JUFO.CA  |  EQUITY RESEARCH</a:t>
            </a:r>
            <a:endParaRPr lang="en-US" sz="800" dirty="0"/>
          </a:p>
        </p:txBody>
      </p:sp>
      <p:sp>
        <p:nvSpPr>
          <p:cNvPr id="3" name="Text 1"/>
          <p:cNvSpPr/>
          <p:nvPr/>
        </p:nvSpPr>
        <p:spPr>
          <a:xfrm>
            <a:off x="7772400" y="228600"/>
            <a:ext cx="3931920" cy="228600"/>
          </a:xfrm>
          <a:prstGeom prst="rect">
            <a:avLst/>
          </a:prstGeom>
          <a:noFill/>
          <a:ln/>
        </p:spPr>
        <p:txBody>
          <a:bodyPr wrap="square" lIns="0" tIns="0" rIns="0" bIns="0" rtlCol="0" anchor="ctr"/>
          <a:lstStyle/>
          <a:p>
            <a:pPr marL="0" indent="0" algn="r">
              <a:buNone/>
            </a:pPr>
            <a:r>
              <a:rPr lang="en-US" sz="800" kern="0" spc="200" dirty="0">
                <a:solidFill>
                  <a:srgbClr val="8A92A3"/>
                </a:solidFill>
                <a:latin typeface="Arial" pitchFamily="34" charset="0"/>
                <a:ea typeface="Arial" pitchFamily="34" charset="-122"/>
                <a:cs typeface="Arial" pitchFamily="34" charset="-120"/>
              </a:rPr>
              <a:t>FINANCIAL SUMMARY</a:t>
            </a:r>
            <a:endParaRPr lang="en-US" sz="800" dirty="0"/>
          </a:p>
        </p:txBody>
      </p:sp>
      <p:sp>
        <p:nvSpPr>
          <p:cNvPr id="5" name="Text 3"/>
          <p:cNvSpPr/>
          <p:nvPr/>
        </p:nvSpPr>
        <p:spPr>
          <a:xfrm>
            <a:off x="10789920" y="6537960"/>
            <a:ext cx="914400" cy="228600"/>
          </a:xfrm>
          <a:prstGeom prst="rect">
            <a:avLst/>
          </a:prstGeom>
          <a:noFill/>
          <a:ln/>
        </p:spPr>
        <p:txBody>
          <a:bodyPr wrap="square" lIns="0" tIns="0" rIns="0" bIns="0" rtlCol="0" anchor="ctr"/>
          <a:lstStyle/>
          <a:p>
            <a:pPr marL="0" indent="0" algn="r">
              <a:buNone/>
            </a:pPr>
            <a:r>
              <a:rPr lang="en-US" sz="800" dirty="0">
                <a:solidFill>
                  <a:srgbClr val="8A92A3"/>
                </a:solidFill>
                <a:latin typeface="Arial" pitchFamily="34" charset="0"/>
                <a:ea typeface="Arial" pitchFamily="34" charset="-122"/>
                <a:cs typeface="Arial" pitchFamily="34" charset="-120"/>
              </a:rPr>
              <a:t>4 / 8</a:t>
            </a:r>
            <a:endParaRPr lang="en-US" sz="800" dirty="0"/>
          </a:p>
        </p:txBody>
      </p:sp>
      <p:sp>
        <p:nvSpPr>
          <p:cNvPr id="6" name="Text 4"/>
          <p:cNvSpPr/>
          <p:nvPr/>
        </p:nvSpPr>
        <p:spPr>
          <a:xfrm>
            <a:off x="457200" y="594360"/>
            <a:ext cx="11247120" cy="502920"/>
          </a:xfrm>
          <a:prstGeom prst="rect">
            <a:avLst/>
          </a:prstGeom>
          <a:noFill/>
          <a:ln/>
        </p:spPr>
        <p:txBody>
          <a:bodyPr wrap="square" lIns="0" tIns="0" rIns="0" bIns="0" rtlCol="0" anchor="ctr"/>
          <a:lstStyle/>
          <a:p>
            <a:pPr marL="0" indent="0">
              <a:buNone/>
            </a:pPr>
            <a:r>
              <a:rPr lang="en-US" sz="2200" b="1" dirty="0">
                <a:solidFill>
                  <a:srgbClr val="1B2A4E"/>
                </a:solidFill>
                <a:latin typeface="Arial" pitchFamily="34" charset="0"/>
                <a:ea typeface="Arial" pitchFamily="34" charset="-122"/>
                <a:cs typeface="Arial" pitchFamily="34" charset="-120"/>
              </a:rPr>
              <a:t>Financial Summary</a:t>
            </a:r>
            <a:endParaRPr lang="en-US" sz="2200" dirty="0"/>
          </a:p>
        </p:txBody>
      </p:sp>
      <p:sp>
        <p:nvSpPr>
          <p:cNvPr id="7" name="Text 5"/>
          <p:cNvSpPr/>
          <p:nvPr/>
        </p:nvSpPr>
        <p:spPr>
          <a:xfrm>
            <a:off x="457200" y="1143000"/>
            <a:ext cx="11247120" cy="228600"/>
          </a:xfrm>
          <a:prstGeom prst="rect">
            <a:avLst/>
          </a:prstGeom>
          <a:noFill/>
          <a:ln/>
        </p:spPr>
        <p:txBody>
          <a:bodyPr wrap="square" lIns="0" tIns="0" rIns="0" bIns="0" rtlCol="0" anchor="ctr"/>
          <a:lstStyle/>
          <a:p>
            <a:pPr marL="0" indent="0">
              <a:buNone/>
            </a:pPr>
            <a:r>
              <a:rPr lang="en-US" sz="1000" i="1" dirty="0">
                <a:solidFill>
                  <a:srgbClr val="8A92A3"/>
                </a:solidFill>
                <a:latin typeface="Arial" pitchFamily="34" charset="0"/>
                <a:ea typeface="Arial" pitchFamily="34" charset="-122"/>
                <a:cs typeface="Arial" pitchFamily="34" charset="-120"/>
              </a:rPr>
              <a:t>Key financial metrics — 3 years historical, 5 years forecast (LE millions, except per share data)</a:t>
            </a:r>
            <a:endParaRPr lang="en-US" sz="100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457200" y="1508760"/>
          <a:ext cx="11247120" cy="2715768"/>
        </p:xfrm>
        <a:graphic>
          <a:graphicData uri="http://schemas.openxmlformats.org/drawingml/2006/table">
            <a:tbl>
              <a:tblPr/>
              <a:tblGrid>
                <a:gridCol w="2286000">
                  <a:extLst>
                    <a:ext uri="{9D8B030D-6E8A-4147-A177-3AD203B41FA5}">
                      <a16:colId xmlns:a16="http://schemas.microsoft.com/office/drawing/2014/main" val="20000"/>
                    </a:ext>
                  </a:extLst>
                </a:gridCol>
                <a:gridCol w="1120140">
                  <a:extLst>
                    <a:ext uri="{9D8B030D-6E8A-4147-A177-3AD203B41FA5}">
                      <a16:colId xmlns:a16="http://schemas.microsoft.com/office/drawing/2014/main" val="20001"/>
                    </a:ext>
                  </a:extLst>
                </a:gridCol>
                <a:gridCol w="1120140">
                  <a:extLst>
                    <a:ext uri="{9D8B030D-6E8A-4147-A177-3AD203B41FA5}">
                      <a16:colId xmlns:a16="http://schemas.microsoft.com/office/drawing/2014/main" val="20002"/>
                    </a:ext>
                  </a:extLst>
                </a:gridCol>
                <a:gridCol w="1120140">
                  <a:extLst>
                    <a:ext uri="{9D8B030D-6E8A-4147-A177-3AD203B41FA5}">
                      <a16:colId xmlns:a16="http://schemas.microsoft.com/office/drawing/2014/main" val="20003"/>
                    </a:ext>
                  </a:extLst>
                </a:gridCol>
                <a:gridCol w="1120140">
                  <a:extLst>
                    <a:ext uri="{9D8B030D-6E8A-4147-A177-3AD203B41FA5}">
                      <a16:colId xmlns:a16="http://schemas.microsoft.com/office/drawing/2014/main" val="20004"/>
                    </a:ext>
                  </a:extLst>
                </a:gridCol>
                <a:gridCol w="1120140">
                  <a:extLst>
                    <a:ext uri="{9D8B030D-6E8A-4147-A177-3AD203B41FA5}">
                      <a16:colId xmlns:a16="http://schemas.microsoft.com/office/drawing/2014/main" val="20005"/>
                    </a:ext>
                  </a:extLst>
                </a:gridCol>
                <a:gridCol w="1120140">
                  <a:extLst>
                    <a:ext uri="{9D8B030D-6E8A-4147-A177-3AD203B41FA5}">
                      <a16:colId xmlns:a16="http://schemas.microsoft.com/office/drawing/2014/main" val="20006"/>
                    </a:ext>
                  </a:extLst>
                </a:gridCol>
                <a:gridCol w="1120140">
                  <a:extLst>
                    <a:ext uri="{9D8B030D-6E8A-4147-A177-3AD203B41FA5}">
                      <a16:colId xmlns:a16="http://schemas.microsoft.com/office/drawing/2014/main" val="20007"/>
                    </a:ext>
                  </a:extLst>
                </a:gridCol>
                <a:gridCol w="1120140">
                  <a:extLst>
                    <a:ext uri="{9D8B030D-6E8A-4147-A177-3AD203B41FA5}">
                      <a16:colId xmlns:a16="http://schemas.microsoft.com/office/drawing/2014/main" val="20008"/>
                    </a:ext>
                  </a:extLst>
                </a:gridCol>
              </a:tblGrid>
              <a:tr h="246888">
                <a:tc>
                  <a:txBody>
                    <a:bodyPr/>
                    <a:lstStyle/>
                    <a:p>
                      <a:pPr marL="0" indent="0">
                        <a:buNone/>
                      </a:pPr>
                      <a:r>
                        <a:rPr lang="en-US" sz="1000" b="1" dirty="0">
                          <a:solidFill>
                            <a:srgbClr val="2D3540"/>
                          </a:solidFill>
                          <a:latin typeface="Arial" pitchFamily="34" charset="0"/>
                          <a:ea typeface="Arial" pitchFamily="34" charset="-122"/>
                          <a:cs typeface="Arial" pitchFamily="34" charset="-120"/>
                        </a:rPr>
                        <a:t>LE millions</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2023A</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2024A</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2025A</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2026E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2027E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2028E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2029E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2030E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00"/>
                  </a:ext>
                </a:extLst>
              </a:tr>
              <a:tr h="246888">
                <a:tc>
                  <a:txBody>
                    <a:bodyPr/>
                    <a:lstStyle/>
                    <a:p>
                      <a:pPr marL="0" indent="0">
                        <a:buNone/>
                      </a:pPr>
                      <a:r>
                        <a:rPr lang="en-US" sz="1000" b="1" dirty="0">
                          <a:solidFill>
                            <a:srgbClr val="2D3540"/>
                          </a:solidFill>
                          <a:latin typeface="Arial" pitchFamily="34" charset="0"/>
                          <a:ea typeface="Arial" pitchFamily="34" charset="-122"/>
                          <a:cs typeface="Arial" pitchFamily="34" charset="-120"/>
                        </a:rPr>
                        <a:t>Revenue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15,536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24,303</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29,984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35,536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41,122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46,812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52,828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58,969</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1"/>
                  </a:ext>
                </a:extLst>
              </a:tr>
              <a:tr h="246888">
                <a:tc>
                  <a:txBody>
                    <a:bodyPr/>
                    <a:lstStyle/>
                    <a:p>
                      <a:pPr marL="0" indent="0">
                        <a:buNone/>
                      </a:pPr>
                      <a:r>
                        <a:rPr lang="en-US" sz="1000" i="1" dirty="0">
                          <a:solidFill>
                            <a:srgbClr val="8A92A3"/>
                          </a:solidFill>
                          <a:latin typeface="Arial" pitchFamily="34" charset="0"/>
                          <a:ea typeface="Arial" pitchFamily="34" charset="-122"/>
                          <a:cs typeface="Arial" pitchFamily="34" charset="-120"/>
                        </a:rPr>
                        <a:t>% growth</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56.4%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23.4%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18.5%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15.7%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13.8%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12.9%</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11.6%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2"/>
                  </a:ext>
                </a:extLst>
              </a:tr>
              <a:tr h="246888">
                <a:tc>
                  <a:txBody>
                    <a:bodyPr/>
                    <a:lstStyle/>
                    <a:p>
                      <a:pPr marL="0" indent="0">
                        <a:buNone/>
                      </a:pPr>
                      <a:r>
                        <a:rPr lang="en-US" sz="1000" dirty="0">
                          <a:solidFill>
                            <a:srgbClr val="2D3540"/>
                          </a:solidFill>
                          <a:latin typeface="Arial" pitchFamily="34" charset="0"/>
                          <a:ea typeface="Arial" pitchFamily="34" charset="-122"/>
                          <a:cs typeface="Arial" pitchFamily="34" charset="-120"/>
                        </a:rPr>
                        <a:t>Gross profit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3,610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7,391</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6,881</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8,706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10,281</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11,937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13,735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15,332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3"/>
                  </a:ext>
                </a:extLst>
              </a:tr>
              <a:tr h="246888">
                <a:tc>
                  <a:txBody>
                    <a:bodyPr/>
                    <a:lstStyle/>
                    <a:p>
                      <a:pPr marL="0" indent="0">
                        <a:buNone/>
                      </a:pPr>
                      <a:r>
                        <a:rPr lang="en-US" sz="1000" i="1" dirty="0">
                          <a:solidFill>
                            <a:srgbClr val="8A92A3"/>
                          </a:solidFill>
                          <a:latin typeface="Arial" pitchFamily="34" charset="0"/>
                          <a:ea typeface="Arial" pitchFamily="34" charset="-122"/>
                          <a:cs typeface="Arial" pitchFamily="34" charset="-120"/>
                        </a:rPr>
                        <a:t>% margin</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23.2%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30.4%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23.0%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24.5%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25.0%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25.5%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26.0%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26.0%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4"/>
                  </a:ext>
                </a:extLst>
              </a:tr>
              <a:tr h="246888">
                <a:tc>
                  <a:txBody>
                    <a:bodyPr/>
                    <a:lstStyle/>
                    <a:p>
                      <a:pPr marL="0" indent="0">
                        <a:buNone/>
                      </a:pPr>
                      <a:r>
                        <a:rPr lang="en-US" sz="1000" b="1" dirty="0">
                          <a:solidFill>
                            <a:srgbClr val="2D3540"/>
                          </a:solidFill>
                          <a:latin typeface="Arial" pitchFamily="34" charset="0"/>
                          <a:ea typeface="Arial" pitchFamily="34" charset="-122"/>
                          <a:cs typeface="Arial" pitchFamily="34" charset="-120"/>
                        </a:rPr>
                        <a:t>EBITDA</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2,133</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5,083</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4,095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5,378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6,505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7,742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8,958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9,916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5"/>
                  </a:ext>
                </a:extLst>
              </a:tr>
              <a:tr h="246888">
                <a:tc>
                  <a:txBody>
                    <a:bodyPr/>
                    <a:lstStyle/>
                    <a:p>
                      <a:pPr marL="0" indent="0">
                        <a:buNone/>
                      </a:pPr>
                      <a:r>
                        <a:rPr lang="en-US" sz="1000" i="1" dirty="0">
                          <a:solidFill>
                            <a:srgbClr val="8A92A3"/>
                          </a:solidFill>
                          <a:latin typeface="Arial" pitchFamily="34" charset="0"/>
                          <a:ea typeface="Arial" pitchFamily="34" charset="-122"/>
                          <a:cs typeface="Arial" pitchFamily="34" charset="-120"/>
                        </a:rPr>
                        <a:t>% margin</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13.7%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20.9%</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13.7%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15.1%</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15.8%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16.5%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17.0%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16.8%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6"/>
                  </a:ext>
                </a:extLst>
              </a:tr>
              <a:tr h="246888">
                <a:tc>
                  <a:txBody>
                    <a:bodyPr/>
                    <a:lstStyle/>
                    <a:p>
                      <a:pPr marL="0" indent="0">
                        <a:buNone/>
                      </a:pPr>
                      <a:r>
                        <a:rPr lang="en-US" sz="1000" dirty="0">
                          <a:solidFill>
                            <a:srgbClr val="2D3540"/>
                          </a:solidFill>
                          <a:latin typeface="Arial" pitchFamily="34" charset="0"/>
                          <a:ea typeface="Arial" pitchFamily="34" charset="-122"/>
                          <a:cs typeface="Arial" pitchFamily="34" charset="-120"/>
                        </a:rPr>
                        <a:t>EBIT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1,802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4,693</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3,573</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4,667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5,606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6,674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7,762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8,634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7"/>
                  </a:ext>
                </a:extLst>
              </a:tr>
              <a:tr h="246888">
                <a:tc>
                  <a:txBody>
                    <a:bodyPr/>
                    <a:lstStyle/>
                    <a:p>
                      <a:pPr marL="0" indent="0">
                        <a:buNone/>
                      </a:pPr>
                      <a:r>
                        <a:rPr lang="en-US" sz="1000" b="1" dirty="0">
                          <a:solidFill>
                            <a:srgbClr val="2D3540"/>
                          </a:solidFill>
                          <a:latin typeface="Arial" pitchFamily="34" charset="0"/>
                          <a:ea typeface="Arial" pitchFamily="34" charset="-122"/>
                          <a:cs typeface="Arial" pitchFamily="34" charset="-120"/>
                        </a:rPr>
                        <a:t>Net income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1,138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3,255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1,910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2,452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3,000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3,669</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4,522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5,462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8"/>
                  </a:ext>
                </a:extLst>
              </a:tr>
              <a:tr h="246888">
                <a:tc>
                  <a:txBody>
                    <a:bodyPr/>
                    <a:lstStyle/>
                    <a:p>
                      <a:pPr marL="0" indent="0">
                        <a:buNone/>
                      </a:pPr>
                      <a:r>
                        <a:rPr lang="en-US" sz="1000" b="1" dirty="0">
                          <a:solidFill>
                            <a:srgbClr val="2D3540"/>
                          </a:solidFill>
                          <a:latin typeface="Arial" pitchFamily="34" charset="0"/>
                          <a:ea typeface="Arial" pitchFamily="34" charset="-122"/>
                          <a:cs typeface="Arial" pitchFamily="34" charset="-120"/>
                        </a:rPr>
                        <a:t>EPS (EGP)</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0.97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2.77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1.62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2.55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3.12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3.84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4.64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9"/>
                  </a:ext>
                </a:extLst>
              </a:tr>
              <a:tr h="246888">
                <a:tc>
                  <a:txBody>
                    <a:bodyPr/>
                    <a:lstStyle/>
                    <a:p>
                      <a:pPr marL="0" indent="0">
                        <a:buNone/>
                      </a:pPr>
                      <a:r>
                        <a:rPr lang="en-US" sz="1000" dirty="0">
                          <a:solidFill>
                            <a:srgbClr val="2D3540"/>
                          </a:solidFill>
                          <a:latin typeface="Arial" pitchFamily="34" charset="0"/>
                          <a:ea typeface="Arial" pitchFamily="34" charset="-122"/>
                          <a:cs typeface="Arial" pitchFamily="34" charset="-120"/>
                        </a:rPr>
                        <a:t>UFCF</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n/a</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n/a</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n/a</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(75)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655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1,688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3,049</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3,939</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9" name="Text 6"/>
          <p:cNvSpPr/>
          <p:nvPr/>
        </p:nvSpPr>
        <p:spPr>
          <a:xfrm>
            <a:off x="457200" y="4983480"/>
            <a:ext cx="1124712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KEY OBSERVATIONS</a:t>
            </a:r>
            <a:endParaRPr lang="en-US" sz="900" dirty="0"/>
          </a:p>
        </p:txBody>
      </p:sp>
      <p:sp>
        <p:nvSpPr>
          <p:cNvPr id="10" name="Text 7"/>
          <p:cNvSpPr/>
          <p:nvPr/>
        </p:nvSpPr>
        <p:spPr>
          <a:xfrm>
            <a:off x="457200" y="5257800"/>
            <a:ext cx="11247120" cy="1188720"/>
          </a:xfrm>
          <a:prstGeom prst="rect">
            <a:avLst/>
          </a:prstGeom>
          <a:noFill/>
          <a:ln/>
        </p:spPr>
        <p:txBody>
          <a:bodyPr wrap="square" lIns="0" tIns="0" rIns="0" bIns="0" rtlCol="0" anchor="ctr"/>
          <a:lstStyle/>
          <a:p>
            <a:pPr marL="342900" indent="-342900">
              <a:spcAft>
                <a:spcPts val="300"/>
              </a:spcAft>
              <a:buSzPct val="100000"/>
              <a:buChar char="▪"/>
            </a:pPr>
            <a:r>
              <a:rPr lang="en-US" sz="1000" dirty="0">
                <a:solidFill>
                  <a:srgbClr val="2D3540"/>
                </a:solidFill>
                <a:latin typeface="Arial" pitchFamily="34" charset="0"/>
                <a:ea typeface="Arial" pitchFamily="34" charset="-122"/>
                <a:cs typeface="Arial" pitchFamily="34" charset="-120"/>
              </a:rPr>
              <a:t>Revenue growth moderates from 23% (2025) to ~12% by 2030 as segment growth normalizes post-expansion phase.</a:t>
            </a:r>
            <a:endParaRPr lang="en-US" sz="1000" dirty="0"/>
          </a:p>
          <a:p>
            <a:pPr marL="342900" indent="-342900">
              <a:spcAft>
                <a:spcPts val="300"/>
              </a:spcAft>
              <a:buSzPct val="100000"/>
              <a:buChar char="▪"/>
            </a:pPr>
            <a:r>
              <a:rPr lang="en-US" sz="1000" dirty="0">
                <a:solidFill>
                  <a:srgbClr val="2D3540"/>
                </a:solidFill>
                <a:latin typeface="Arial" pitchFamily="34" charset="0"/>
                <a:ea typeface="Arial" pitchFamily="34" charset="-122"/>
                <a:cs typeface="Arial" pitchFamily="34" charset="-120"/>
              </a:rPr>
              <a:t>EBITDA margin expansion from 13.7% (2025) to 16.8% (2030) driven by operating leverage as gross margin reaches steady-state 26%.</a:t>
            </a:r>
            <a:endParaRPr lang="en-US" sz="1000" dirty="0"/>
          </a:p>
          <a:p>
            <a:pPr marL="342900" indent="-342900">
              <a:spcAft>
                <a:spcPts val="300"/>
              </a:spcAft>
              <a:buSzPct val="100000"/>
              <a:buChar char="▪"/>
            </a:pPr>
            <a:r>
              <a:rPr lang="en-US" sz="1000" dirty="0">
                <a:solidFill>
                  <a:srgbClr val="2D3540"/>
                </a:solidFill>
                <a:latin typeface="Arial" pitchFamily="34" charset="0"/>
                <a:ea typeface="Arial" pitchFamily="34" charset="-122"/>
                <a:cs typeface="Arial" pitchFamily="34" charset="-120"/>
              </a:rPr>
              <a:t>UFCF inflects positive in 2027 as CapEx tapers from 9.9% to 3.5% of revenue, releasing cash flow to equity.</a:t>
            </a:r>
            <a:endParaRPr lang="en-US" sz="1000" dirty="0"/>
          </a:p>
          <a:p>
            <a:pPr marL="342900" indent="-342900">
              <a:spcAft>
                <a:spcPts val="300"/>
              </a:spcAft>
              <a:buSzPct val="100000"/>
              <a:buChar char="▪"/>
            </a:pPr>
            <a:r>
              <a:rPr lang="en-US" sz="1000" dirty="0">
                <a:solidFill>
                  <a:srgbClr val="2D3540"/>
                </a:solidFill>
                <a:latin typeface="Arial" pitchFamily="34" charset="0"/>
                <a:ea typeface="Arial" pitchFamily="34" charset="-122"/>
                <a:cs typeface="Arial" pitchFamily="34" charset="-120"/>
              </a:rPr>
              <a:t>2024 EBITDA spike of 21% margin not repeatable — represents one-off operating leverage on raw material pricing; we model normalization in 2025-26.</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28600"/>
            <a:ext cx="7315200" cy="228600"/>
          </a:xfrm>
          <a:prstGeom prst="rect">
            <a:avLst/>
          </a:prstGeom>
          <a:noFill/>
          <a:ln/>
        </p:spPr>
        <p:txBody>
          <a:bodyPr wrap="square" lIns="0" tIns="0" rIns="0" bIns="0" rtlCol="0" anchor="ctr"/>
          <a:lstStyle/>
          <a:p>
            <a:pPr marL="0" indent="0">
              <a:buNone/>
            </a:pPr>
            <a:r>
              <a:rPr lang="en-US" sz="800" kern="0" spc="200" dirty="0">
                <a:solidFill>
                  <a:srgbClr val="8A92A3"/>
                </a:solidFill>
                <a:latin typeface="Arial" pitchFamily="34" charset="0"/>
                <a:ea typeface="Arial" pitchFamily="34" charset="-122"/>
                <a:cs typeface="Arial" pitchFamily="34" charset="-120"/>
              </a:rPr>
              <a:t>JUHAYNA FOOD INDUSTRIES  |  JUFO.CA  |  EQUITY RESEARCH</a:t>
            </a:r>
            <a:endParaRPr lang="en-US" sz="800" dirty="0"/>
          </a:p>
        </p:txBody>
      </p:sp>
      <p:sp>
        <p:nvSpPr>
          <p:cNvPr id="3" name="Text 1"/>
          <p:cNvSpPr/>
          <p:nvPr/>
        </p:nvSpPr>
        <p:spPr>
          <a:xfrm>
            <a:off x="7772400" y="228600"/>
            <a:ext cx="3931920" cy="228600"/>
          </a:xfrm>
          <a:prstGeom prst="rect">
            <a:avLst/>
          </a:prstGeom>
          <a:noFill/>
          <a:ln/>
        </p:spPr>
        <p:txBody>
          <a:bodyPr wrap="square" lIns="0" tIns="0" rIns="0" bIns="0" rtlCol="0" anchor="ctr"/>
          <a:lstStyle/>
          <a:p>
            <a:pPr marL="0" indent="0" algn="r">
              <a:buNone/>
            </a:pPr>
            <a:r>
              <a:rPr lang="en-US" sz="800" kern="0" spc="200" dirty="0">
                <a:solidFill>
                  <a:srgbClr val="8A92A3"/>
                </a:solidFill>
                <a:latin typeface="Arial" pitchFamily="34" charset="0"/>
                <a:ea typeface="Arial" pitchFamily="34" charset="-122"/>
                <a:cs typeface="Arial" pitchFamily="34" charset="-120"/>
              </a:rPr>
              <a:t>VALUATION</a:t>
            </a:r>
            <a:endParaRPr lang="en-US" sz="800" dirty="0"/>
          </a:p>
        </p:txBody>
      </p:sp>
      <p:sp>
        <p:nvSpPr>
          <p:cNvPr id="5" name="Text 3"/>
          <p:cNvSpPr/>
          <p:nvPr/>
        </p:nvSpPr>
        <p:spPr>
          <a:xfrm>
            <a:off x="10789920" y="6537960"/>
            <a:ext cx="914400" cy="228600"/>
          </a:xfrm>
          <a:prstGeom prst="rect">
            <a:avLst/>
          </a:prstGeom>
          <a:noFill/>
          <a:ln/>
        </p:spPr>
        <p:txBody>
          <a:bodyPr wrap="square" lIns="0" tIns="0" rIns="0" bIns="0" rtlCol="0" anchor="ctr"/>
          <a:lstStyle/>
          <a:p>
            <a:pPr marL="0" indent="0" algn="r">
              <a:buNone/>
            </a:pPr>
            <a:r>
              <a:rPr lang="en-US" sz="800" dirty="0">
                <a:solidFill>
                  <a:srgbClr val="8A92A3"/>
                </a:solidFill>
                <a:latin typeface="Arial" pitchFamily="34" charset="0"/>
                <a:ea typeface="Arial" pitchFamily="34" charset="-122"/>
                <a:cs typeface="Arial" pitchFamily="34" charset="-120"/>
              </a:rPr>
              <a:t>5 / 8</a:t>
            </a:r>
            <a:endParaRPr lang="en-US" sz="800" dirty="0"/>
          </a:p>
        </p:txBody>
      </p:sp>
      <p:sp>
        <p:nvSpPr>
          <p:cNvPr id="6" name="Text 4"/>
          <p:cNvSpPr/>
          <p:nvPr/>
        </p:nvSpPr>
        <p:spPr>
          <a:xfrm>
            <a:off x="457200" y="594360"/>
            <a:ext cx="11247120" cy="502920"/>
          </a:xfrm>
          <a:prstGeom prst="rect">
            <a:avLst/>
          </a:prstGeom>
          <a:noFill/>
          <a:ln/>
        </p:spPr>
        <p:txBody>
          <a:bodyPr wrap="square" lIns="0" tIns="0" rIns="0" bIns="0" rtlCol="0" anchor="ctr"/>
          <a:lstStyle/>
          <a:p>
            <a:pPr marL="0" indent="0">
              <a:buNone/>
            </a:pPr>
            <a:r>
              <a:rPr lang="en-US" sz="2200" b="1" dirty="0">
                <a:solidFill>
                  <a:srgbClr val="1B2A4E"/>
                </a:solidFill>
                <a:latin typeface="Arial" pitchFamily="34" charset="0"/>
                <a:ea typeface="Arial" pitchFamily="34" charset="-122"/>
                <a:cs typeface="Arial" pitchFamily="34" charset="-120"/>
              </a:rPr>
              <a:t>Valuation Summary</a:t>
            </a:r>
            <a:endParaRPr lang="en-US" sz="2200" dirty="0"/>
          </a:p>
        </p:txBody>
      </p:sp>
      <p:sp>
        <p:nvSpPr>
          <p:cNvPr id="7" name="Text 5"/>
          <p:cNvSpPr/>
          <p:nvPr/>
        </p:nvSpPr>
        <p:spPr>
          <a:xfrm>
            <a:off x="457200" y="1234440"/>
            <a:ext cx="54864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VALUATION APPROACHES</a:t>
            </a:r>
            <a:endParaRPr lang="en-US" sz="900" dirty="0"/>
          </a:p>
        </p:txBody>
      </p:sp>
      <p:sp>
        <p:nvSpPr>
          <p:cNvPr id="8" name="Text 6"/>
          <p:cNvSpPr/>
          <p:nvPr/>
        </p:nvSpPr>
        <p:spPr>
          <a:xfrm>
            <a:off x="457200" y="1508760"/>
            <a:ext cx="5486400" cy="868680"/>
          </a:xfrm>
          <a:prstGeom prst="rect">
            <a:avLst/>
          </a:prstGeom>
          <a:noFill/>
          <a:ln/>
        </p:spPr>
        <p:txBody>
          <a:bodyPr wrap="square" lIns="0" tIns="0" rIns="0" bIns="0" rtlCol="0" anchor="ctr"/>
          <a:lstStyle/>
          <a:p>
            <a:pPr marL="0" indent="0">
              <a:buNone/>
            </a:pPr>
            <a:r>
              <a:rPr lang="en-US" sz="1000" dirty="0">
                <a:solidFill>
                  <a:srgbClr val="5A6275"/>
                </a:solidFill>
                <a:latin typeface="Arial" pitchFamily="34" charset="0"/>
                <a:ea typeface="Arial" pitchFamily="34" charset="-122"/>
                <a:cs typeface="Arial" pitchFamily="34" charset="-120"/>
              </a:rPr>
              <a:t>We triangulate fair value across three methods. DCF Exit Multiple anchors our target given Egyptian market liquidity dynamics; comparable trading multiples cross-check; perpetuity growth provides bear case.</a:t>
            </a:r>
            <a:endParaRPr lang="en-US" sz="10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57200" y="2468880"/>
          <a:ext cx="5486400" cy="1743456"/>
        </p:xfrm>
        <a:graphic>
          <a:graphicData uri="http://schemas.openxmlformats.org/drawingml/2006/table">
            <a:tbl>
              <a:tblPr/>
              <a:tblGrid>
                <a:gridCol w="1737360">
                  <a:extLst>
                    <a:ext uri="{9D8B030D-6E8A-4147-A177-3AD203B41FA5}">
                      <a16:colId xmlns:a16="http://schemas.microsoft.com/office/drawing/2014/main" val="20000"/>
                    </a:ext>
                  </a:extLst>
                </a:gridCol>
                <a:gridCol w="192024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tblGrid>
              <a:tr h="292608">
                <a:tc>
                  <a:txBody>
                    <a:bodyPr/>
                    <a:lstStyle/>
                    <a:p>
                      <a:pPr marL="0" indent="0">
                        <a:buNone/>
                      </a:pPr>
                      <a:r>
                        <a:rPr lang="en-US" sz="1000" b="1" dirty="0">
                          <a:solidFill>
                            <a:srgbClr val="2D3540"/>
                          </a:solidFill>
                          <a:latin typeface="Arial" pitchFamily="34" charset="0"/>
                          <a:ea typeface="Arial" pitchFamily="34" charset="-122"/>
                          <a:cs typeface="Arial" pitchFamily="34" charset="-120"/>
                        </a:rPr>
                        <a:t>Method</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buNone/>
                      </a:pPr>
                      <a:r>
                        <a:rPr lang="en-US" sz="1000" b="1" dirty="0">
                          <a:solidFill>
                            <a:srgbClr val="2D3540"/>
                          </a:solidFill>
                          <a:latin typeface="Arial" pitchFamily="34" charset="0"/>
                          <a:ea typeface="Arial" pitchFamily="34" charset="-122"/>
                          <a:cs typeface="Arial" pitchFamily="34" charset="-120"/>
                        </a:rPr>
                        <a:t>Assumption</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EV (LE m)</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EGP/share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00"/>
                  </a:ext>
                </a:extLst>
              </a:tr>
              <a:tr h="292608">
                <a:tc>
                  <a:txBody>
                    <a:bodyPr/>
                    <a:lstStyle/>
                    <a:p>
                      <a:pPr marL="0" indent="0">
                        <a:buNone/>
                      </a:pPr>
                      <a:r>
                        <a:rPr lang="en-US" sz="1000" b="1" dirty="0">
                          <a:solidFill>
                            <a:srgbClr val="2D3540"/>
                          </a:solidFill>
                          <a:latin typeface="Arial" pitchFamily="34" charset="0"/>
                          <a:ea typeface="Arial" pitchFamily="34" charset="-122"/>
                          <a:cs typeface="Arial" pitchFamily="34" charset="-120"/>
                        </a:rPr>
                        <a:t>DCF — Exit Multiple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5A6275"/>
                          </a:solidFill>
                          <a:latin typeface="Arial" pitchFamily="34" charset="0"/>
                          <a:ea typeface="Arial" pitchFamily="34" charset="-122"/>
                          <a:cs typeface="Arial" pitchFamily="34" charset="-120"/>
                        </a:rPr>
                        <a:t>8.0x EBITDA terminal</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34,307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24.37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1"/>
                  </a:ext>
                </a:extLst>
              </a:tr>
              <a:tr h="292608">
                <a:tc>
                  <a:txBody>
                    <a:bodyPr/>
                    <a:lstStyle/>
                    <a:p>
                      <a:pPr marL="0" indent="0">
                        <a:buNone/>
                      </a:pPr>
                      <a:r>
                        <a:rPr lang="en-US" sz="1000" b="1" dirty="0">
                          <a:solidFill>
                            <a:srgbClr val="2D3540"/>
                          </a:solidFill>
                          <a:latin typeface="Arial" pitchFamily="34" charset="0"/>
                          <a:ea typeface="Arial" pitchFamily="34" charset="-122"/>
                          <a:cs typeface="Arial" pitchFamily="34" charset="-120"/>
                        </a:rPr>
                        <a:t>Comparable Multiples</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5A6275"/>
                          </a:solidFill>
                          <a:latin typeface="Arial" pitchFamily="34" charset="0"/>
                          <a:ea typeface="Arial" pitchFamily="34" charset="-122"/>
                          <a:cs typeface="Arial" pitchFamily="34" charset="-120"/>
                        </a:rPr>
                        <a:t>Comp median 9.55x on 2025 EBITDA</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39,122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28.49</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2"/>
                  </a:ext>
                </a:extLst>
              </a:tr>
              <a:tr h="292608">
                <a:tc>
                  <a:txBody>
                    <a:bodyPr/>
                    <a:lstStyle/>
                    <a:p>
                      <a:pPr marL="0" indent="0">
                        <a:buNone/>
                      </a:pPr>
                      <a:r>
                        <a:rPr lang="en-US" sz="1000" b="1" dirty="0">
                          <a:solidFill>
                            <a:srgbClr val="2D3540"/>
                          </a:solidFill>
                          <a:latin typeface="Arial" pitchFamily="34" charset="0"/>
                          <a:ea typeface="Arial" pitchFamily="34" charset="-122"/>
                          <a:cs typeface="Arial" pitchFamily="34" charset="-120"/>
                        </a:rPr>
                        <a:t>DCF — Perpetuity Growth</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5A6275"/>
                          </a:solidFill>
                          <a:latin typeface="Arial" pitchFamily="34" charset="0"/>
                          <a:ea typeface="Arial" pitchFamily="34" charset="-122"/>
                          <a:cs typeface="Arial" pitchFamily="34" charset="-120"/>
                        </a:rPr>
                        <a:t>g=10% terminal growth</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18,645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11.06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3"/>
                  </a:ext>
                </a:extLst>
              </a:tr>
              <a:tr h="292608">
                <a:tc>
                  <a:txBody>
                    <a:bodyPr/>
                    <a:lstStyle/>
                    <a:p>
                      <a:pPr marL="0" indent="0">
                        <a:buNone/>
                      </a:pPr>
                      <a:r>
                        <a:rPr lang="en-US" sz="1000" b="1" dirty="0">
                          <a:solidFill>
                            <a:srgbClr val="1B2A4E"/>
                          </a:solidFill>
                          <a:latin typeface="Arial" pitchFamily="34" charset="0"/>
                          <a:ea typeface="Arial" pitchFamily="34" charset="-122"/>
                          <a:cs typeface="Arial" pitchFamily="34" charset="-120"/>
                        </a:rPr>
                        <a:t>Price Target (blended, Exit-weighted)</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buNone/>
                      </a:pPr>
                      <a:r>
                        <a:rPr lang="en-US" sz="1000" dirty="0">
                          <a:solidFill>
                            <a:srgbClr val="1B2A4E"/>
                          </a:solidFill>
                          <a:latin typeface="Arial" pitchFamily="34" charset="0"/>
                          <a:ea typeface="Arial" pitchFamily="34" charset="-122"/>
                          <a:cs typeface="Arial" pitchFamily="34" charset="-120"/>
                        </a:rPr>
                        <a: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dirty="0">
                          <a:solidFill>
                            <a:srgbClr val="1B2A4E"/>
                          </a:solidFill>
                          <a:latin typeface="Arial" pitchFamily="34" charset="0"/>
                          <a:ea typeface="Arial" pitchFamily="34" charset="-122"/>
                          <a:cs typeface="Arial" pitchFamily="34" charset="-120"/>
                        </a:rPr>
                        <a: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1B2A4E"/>
                          </a:solidFill>
                          <a:latin typeface="Arial" pitchFamily="34" charset="0"/>
                          <a:ea typeface="Arial" pitchFamily="34" charset="-122"/>
                          <a:cs typeface="Arial" pitchFamily="34" charset="-120"/>
                        </a:rPr>
                        <a:t>22.00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04"/>
                  </a:ext>
                </a:extLst>
              </a:tr>
            </a:tbl>
          </a:graphicData>
        </a:graphic>
      </p:graphicFrame>
      <p:sp>
        <p:nvSpPr>
          <p:cNvPr id="10" name="Text 7"/>
          <p:cNvSpPr/>
          <p:nvPr/>
        </p:nvSpPr>
        <p:spPr>
          <a:xfrm>
            <a:off x="6217920" y="1234440"/>
            <a:ext cx="54864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VALUATION FOOTBALL FIELD (EGP/share)</a:t>
            </a:r>
            <a:endParaRPr lang="en-US" sz="900" dirty="0"/>
          </a:p>
        </p:txBody>
      </p:sp>
      <p:sp>
        <p:nvSpPr>
          <p:cNvPr id="11" name="Shape 8"/>
          <p:cNvSpPr/>
          <p:nvPr/>
        </p:nvSpPr>
        <p:spPr>
          <a:xfrm>
            <a:off x="7589520" y="4983480"/>
            <a:ext cx="3931920" cy="0"/>
          </a:xfrm>
          <a:prstGeom prst="line">
            <a:avLst/>
          </a:prstGeom>
          <a:noFill/>
          <a:ln w="9525">
            <a:solidFill>
              <a:srgbClr val="D5D9E0"/>
            </a:solidFill>
            <a:prstDash val="solid"/>
          </a:ln>
        </p:spPr>
        <p:txBody>
          <a:bodyPr/>
          <a:lstStyle/>
          <a:p>
            <a:endParaRPr lang="en-US"/>
          </a:p>
        </p:txBody>
      </p:sp>
      <p:sp>
        <p:nvSpPr>
          <p:cNvPr id="12" name="Text 9"/>
          <p:cNvSpPr/>
          <p:nvPr/>
        </p:nvSpPr>
        <p:spPr>
          <a:xfrm>
            <a:off x="7315200" y="5029200"/>
            <a:ext cx="548640" cy="201168"/>
          </a:xfrm>
          <a:prstGeom prst="rect">
            <a:avLst/>
          </a:prstGeom>
          <a:noFill/>
          <a:ln/>
        </p:spPr>
        <p:txBody>
          <a:bodyPr wrap="square" lIns="0" tIns="0" rIns="0" bIns="0" rtlCol="0" anchor="ctr"/>
          <a:lstStyle/>
          <a:p>
            <a:pPr marL="0" indent="0" algn="ctr">
              <a:buNone/>
            </a:pPr>
            <a:r>
              <a:rPr lang="en-US" sz="800" dirty="0">
                <a:solidFill>
                  <a:srgbClr val="8A92A3"/>
                </a:solidFill>
                <a:latin typeface="Arial" pitchFamily="34" charset="0"/>
                <a:ea typeface="Arial" pitchFamily="34" charset="-122"/>
                <a:cs typeface="Arial" pitchFamily="34" charset="-120"/>
              </a:rPr>
              <a:t>8</a:t>
            </a:r>
            <a:endParaRPr lang="en-US" sz="800" dirty="0"/>
          </a:p>
        </p:txBody>
      </p:sp>
      <p:sp>
        <p:nvSpPr>
          <p:cNvPr id="13" name="Text 10"/>
          <p:cNvSpPr/>
          <p:nvPr/>
        </p:nvSpPr>
        <p:spPr>
          <a:xfrm>
            <a:off x="8188960" y="5029200"/>
            <a:ext cx="548640" cy="201168"/>
          </a:xfrm>
          <a:prstGeom prst="rect">
            <a:avLst/>
          </a:prstGeom>
          <a:noFill/>
          <a:ln/>
        </p:spPr>
        <p:txBody>
          <a:bodyPr wrap="square" lIns="0" tIns="0" rIns="0" bIns="0" rtlCol="0" anchor="ctr"/>
          <a:lstStyle/>
          <a:p>
            <a:pPr marL="0" indent="0" algn="ctr">
              <a:buNone/>
            </a:pPr>
            <a:r>
              <a:rPr lang="en-US" sz="800" dirty="0">
                <a:solidFill>
                  <a:srgbClr val="8A92A3"/>
                </a:solidFill>
                <a:latin typeface="Arial" pitchFamily="34" charset="0"/>
                <a:ea typeface="Arial" pitchFamily="34" charset="-122"/>
                <a:cs typeface="Arial" pitchFamily="34" charset="-120"/>
              </a:rPr>
              <a:t>14</a:t>
            </a:r>
            <a:endParaRPr lang="en-US" sz="800" dirty="0"/>
          </a:p>
        </p:txBody>
      </p:sp>
      <p:sp>
        <p:nvSpPr>
          <p:cNvPr id="14" name="Text 11"/>
          <p:cNvSpPr/>
          <p:nvPr/>
        </p:nvSpPr>
        <p:spPr>
          <a:xfrm>
            <a:off x="9062720" y="5029200"/>
            <a:ext cx="548640" cy="201168"/>
          </a:xfrm>
          <a:prstGeom prst="rect">
            <a:avLst/>
          </a:prstGeom>
          <a:noFill/>
          <a:ln/>
        </p:spPr>
        <p:txBody>
          <a:bodyPr wrap="square" lIns="0" tIns="0" rIns="0" bIns="0" rtlCol="0" anchor="ctr"/>
          <a:lstStyle/>
          <a:p>
            <a:pPr marL="0" indent="0" algn="ctr">
              <a:buNone/>
            </a:pPr>
            <a:r>
              <a:rPr lang="en-US" sz="800" dirty="0">
                <a:solidFill>
                  <a:srgbClr val="8A92A3"/>
                </a:solidFill>
                <a:latin typeface="Arial" pitchFamily="34" charset="0"/>
                <a:ea typeface="Arial" pitchFamily="34" charset="-122"/>
                <a:cs typeface="Arial" pitchFamily="34" charset="-120"/>
              </a:rPr>
              <a:t>20</a:t>
            </a:r>
            <a:endParaRPr lang="en-US" sz="800" dirty="0"/>
          </a:p>
        </p:txBody>
      </p:sp>
      <p:sp>
        <p:nvSpPr>
          <p:cNvPr id="15" name="Text 12"/>
          <p:cNvSpPr/>
          <p:nvPr/>
        </p:nvSpPr>
        <p:spPr>
          <a:xfrm>
            <a:off x="9936480" y="5029200"/>
            <a:ext cx="548640" cy="201168"/>
          </a:xfrm>
          <a:prstGeom prst="rect">
            <a:avLst/>
          </a:prstGeom>
          <a:noFill/>
          <a:ln/>
        </p:spPr>
        <p:txBody>
          <a:bodyPr wrap="square" lIns="0" tIns="0" rIns="0" bIns="0" rtlCol="0" anchor="ctr"/>
          <a:lstStyle/>
          <a:p>
            <a:pPr marL="0" indent="0" algn="ctr">
              <a:buNone/>
            </a:pPr>
            <a:r>
              <a:rPr lang="en-US" sz="800" dirty="0">
                <a:solidFill>
                  <a:srgbClr val="8A92A3"/>
                </a:solidFill>
                <a:latin typeface="Arial" pitchFamily="34" charset="0"/>
                <a:ea typeface="Arial" pitchFamily="34" charset="-122"/>
                <a:cs typeface="Arial" pitchFamily="34" charset="-120"/>
              </a:rPr>
              <a:t>26</a:t>
            </a:r>
            <a:endParaRPr lang="en-US" sz="800" dirty="0"/>
          </a:p>
        </p:txBody>
      </p:sp>
      <p:sp>
        <p:nvSpPr>
          <p:cNvPr id="16" name="Text 13"/>
          <p:cNvSpPr/>
          <p:nvPr/>
        </p:nvSpPr>
        <p:spPr>
          <a:xfrm>
            <a:off x="10810240" y="5029200"/>
            <a:ext cx="548640" cy="201168"/>
          </a:xfrm>
          <a:prstGeom prst="rect">
            <a:avLst/>
          </a:prstGeom>
          <a:noFill/>
          <a:ln/>
        </p:spPr>
        <p:txBody>
          <a:bodyPr wrap="square" lIns="0" tIns="0" rIns="0" bIns="0" rtlCol="0" anchor="ctr"/>
          <a:lstStyle/>
          <a:p>
            <a:pPr marL="0" indent="0" algn="ctr">
              <a:buNone/>
            </a:pPr>
            <a:r>
              <a:rPr lang="en-US" sz="800" dirty="0">
                <a:solidFill>
                  <a:srgbClr val="8A92A3"/>
                </a:solidFill>
                <a:latin typeface="Arial" pitchFamily="34" charset="0"/>
                <a:ea typeface="Arial" pitchFamily="34" charset="-122"/>
                <a:cs typeface="Arial" pitchFamily="34" charset="-120"/>
              </a:rPr>
              <a:t>32</a:t>
            </a:r>
            <a:endParaRPr lang="en-US" sz="800" dirty="0"/>
          </a:p>
        </p:txBody>
      </p:sp>
      <p:sp>
        <p:nvSpPr>
          <p:cNvPr id="17" name="Text 14"/>
          <p:cNvSpPr/>
          <p:nvPr/>
        </p:nvSpPr>
        <p:spPr>
          <a:xfrm>
            <a:off x="6217920" y="1874520"/>
            <a:ext cx="1371600" cy="274320"/>
          </a:xfrm>
          <a:prstGeom prst="rect">
            <a:avLst/>
          </a:prstGeom>
          <a:noFill/>
          <a:ln/>
        </p:spPr>
        <p:txBody>
          <a:bodyPr wrap="square" lIns="0" tIns="0" rIns="0" bIns="0" rtlCol="0" anchor="ctr"/>
          <a:lstStyle/>
          <a:p>
            <a:pPr marL="0" indent="0">
              <a:buNone/>
            </a:pPr>
            <a:r>
              <a:rPr lang="en-US" sz="900" dirty="0">
                <a:solidFill>
                  <a:srgbClr val="5A6275"/>
                </a:solidFill>
                <a:latin typeface="Arial" pitchFamily="34" charset="0"/>
                <a:ea typeface="Arial" pitchFamily="34" charset="-122"/>
                <a:cs typeface="Arial" pitchFamily="34" charset="-120"/>
              </a:rPr>
              <a:t>DCF Perpetuity</a:t>
            </a:r>
            <a:endParaRPr lang="en-US" sz="900" dirty="0"/>
          </a:p>
        </p:txBody>
      </p:sp>
      <p:sp>
        <p:nvSpPr>
          <p:cNvPr id="18" name="Shape 15"/>
          <p:cNvSpPr/>
          <p:nvPr/>
        </p:nvSpPr>
        <p:spPr>
          <a:xfrm>
            <a:off x="7662333" y="1920240"/>
            <a:ext cx="873760" cy="182880"/>
          </a:xfrm>
          <a:prstGeom prst="rect">
            <a:avLst/>
          </a:prstGeom>
          <a:solidFill>
            <a:srgbClr val="2D3540">
              <a:alpha val="70000"/>
            </a:srgbClr>
          </a:solidFill>
          <a:ln w="12700">
            <a:solidFill>
              <a:srgbClr val="2D3540"/>
            </a:solidFill>
            <a:prstDash val="solid"/>
          </a:ln>
        </p:spPr>
        <p:txBody>
          <a:bodyPr/>
          <a:lstStyle/>
          <a:p>
            <a:endParaRPr lang="en-US"/>
          </a:p>
        </p:txBody>
      </p:sp>
      <p:sp>
        <p:nvSpPr>
          <p:cNvPr id="19" name="Text 16"/>
          <p:cNvSpPr/>
          <p:nvPr/>
        </p:nvSpPr>
        <p:spPr>
          <a:xfrm>
            <a:off x="7296573" y="2121408"/>
            <a:ext cx="365760" cy="164592"/>
          </a:xfrm>
          <a:prstGeom prst="rect">
            <a:avLst/>
          </a:prstGeom>
          <a:noFill/>
          <a:ln/>
        </p:spPr>
        <p:txBody>
          <a:bodyPr wrap="square" lIns="0" tIns="0" rIns="0" bIns="0" rtlCol="0" anchor="ctr"/>
          <a:lstStyle/>
          <a:p>
            <a:pPr marL="0" indent="0" algn="r">
              <a:buNone/>
            </a:pPr>
            <a:r>
              <a:rPr lang="en-US" sz="700" dirty="0">
                <a:solidFill>
                  <a:srgbClr val="8A92A3"/>
                </a:solidFill>
                <a:latin typeface="Arial" pitchFamily="34" charset="0"/>
                <a:ea typeface="Arial" pitchFamily="34" charset="-122"/>
                <a:cs typeface="Arial" pitchFamily="34" charset="-120"/>
              </a:rPr>
              <a:t>8.5</a:t>
            </a:r>
            <a:endParaRPr lang="en-US" sz="700" dirty="0"/>
          </a:p>
        </p:txBody>
      </p:sp>
      <p:sp>
        <p:nvSpPr>
          <p:cNvPr id="20" name="Text 17"/>
          <p:cNvSpPr/>
          <p:nvPr/>
        </p:nvSpPr>
        <p:spPr>
          <a:xfrm>
            <a:off x="8554381" y="2121408"/>
            <a:ext cx="365760" cy="164592"/>
          </a:xfrm>
          <a:prstGeom prst="rect">
            <a:avLst/>
          </a:prstGeom>
          <a:noFill/>
          <a:ln/>
        </p:spPr>
        <p:txBody>
          <a:bodyPr wrap="square" lIns="0" tIns="0" rIns="0" bIns="0" rtlCol="0" anchor="ctr"/>
          <a:lstStyle/>
          <a:p>
            <a:pPr marL="0" indent="0">
              <a:buNone/>
            </a:pPr>
            <a:r>
              <a:rPr lang="en-US" sz="700" dirty="0">
                <a:solidFill>
                  <a:srgbClr val="8A92A3"/>
                </a:solidFill>
                <a:latin typeface="Arial" pitchFamily="34" charset="0"/>
                <a:ea typeface="Arial" pitchFamily="34" charset="-122"/>
                <a:cs typeface="Arial" pitchFamily="34" charset="-120"/>
              </a:rPr>
              <a:t>14.5</a:t>
            </a:r>
            <a:endParaRPr lang="en-US" sz="700" dirty="0"/>
          </a:p>
        </p:txBody>
      </p:sp>
      <p:sp>
        <p:nvSpPr>
          <p:cNvPr id="21" name="Text 18"/>
          <p:cNvSpPr/>
          <p:nvPr/>
        </p:nvSpPr>
        <p:spPr>
          <a:xfrm>
            <a:off x="6217920" y="2514600"/>
            <a:ext cx="1371600" cy="274320"/>
          </a:xfrm>
          <a:prstGeom prst="rect">
            <a:avLst/>
          </a:prstGeom>
          <a:noFill/>
          <a:ln/>
        </p:spPr>
        <p:txBody>
          <a:bodyPr wrap="square" lIns="0" tIns="0" rIns="0" bIns="0" rtlCol="0" anchor="ctr"/>
          <a:lstStyle/>
          <a:p>
            <a:pPr marL="0" indent="0">
              <a:buNone/>
            </a:pPr>
            <a:r>
              <a:rPr lang="en-US" sz="900" dirty="0">
                <a:solidFill>
                  <a:srgbClr val="5A6275"/>
                </a:solidFill>
                <a:latin typeface="Arial" pitchFamily="34" charset="0"/>
                <a:ea typeface="Arial" pitchFamily="34" charset="-122"/>
                <a:cs typeface="Arial" pitchFamily="34" charset="-120"/>
              </a:rPr>
              <a:t>DCF Exit Multiple</a:t>
            </a:r>
            <a:endParaRPr lang="en-US" sz="900" dirty="0"/>
          </a:p>
        </p:txBody>
      </p:sp>
      <p:sp>
        <p:nvSpPr>
          <p:cNvPr id="22" name="Shape 19"/>
          <p:cNvSpPr/>
          <p:nvPr/>
        </p:nvSpPr>
        <p:spPr>
          <a:xfrm>
            <a:off x="9380728" y="2560320"/>
            <a:ext cx="1194139" cy="182880"/>
          </a:xfrm>
          <a:prstGeom prst="rect">
            <a:avLst/>
          </a:prstGeom>
          <a:solidFill>
            <a:srgbClr val="2D3540">
              <a:alpha val="70000"/>
            </a:srgbClr>
          </a:solidFill>
          <a:ln w="12700">
            <a:solidFill>
              <a:srgbClr val="2D3540"/>
            </a:solidFill>
            <a:prstDash val="solid"/>
          </a:ln>
        </p:spPr>
        <p:txBody>
          <a:bodyPr/>
          <a:lstStyle/>
          <a:p>
            <a:endParaRPr lang="en-US"/>
          </a:p>
        </p:txBody>
      </p:sp>
      <p:sp>
        <p:nvSpPr>
          <p:cNvPr id="23" name="Text 20"/>
          <p:cNvSpPr/>
          <p:nvPr/>
        </p:nvSpPr>
        <p:spPr>
          <a:xfrm>
            <a:off x="9014968" y="2761488"/>
            <a:ext cx="365760" cy="164592"/>
          </a:xfrm>
          <a:prstGeom prst="rect">
            <a:avLst/>
          </a:prstGeom>
          <a:noFill/>
          <a:ln/>
        </p:spPr>
        <p:txBody>
          <a:bodyPr wrap="square" lIns="0" tIns="0" rIns="0" bIns="0" rtlCol="0" anchor="ctr"/>
          <a:lstStyle/>
          <a:p>
            <a:pPr marL="0" indent="0" algn="r">
              <a:buNone/>
            </a:pPr>
            <a:r>
              <a:rPr lang="en-US" sz="700" dirty="0">
                <a:solidFill>
                  <a:srgbClr val="8A92A3"/>
                </a:solidFill>
                <a:latin typeface="Arial" pitchFamily="34" charset="0"/>
                <a:ea typeface="Arial" pitchFamily="34" charset="-122"/>
                <a:cs typeface="Arial" pitchFamily="34" charset="-120"/>
              </a:rPr>
              <a:t>20.3</a:t>
            </a:r>
            <a:endParaRPr lang="en-US" sz="700" dirty="0"/>
          </a:p>
        </p:txBody>
      </p:sp>
      <p:sp>
        <p:nvSpPr>
          <p:cNvPr id="24" name="Text 21"/>
          <p:cNvSpPr/>
          <p:nvPr/>
        </p:nvSpPr>
        <p:spPr>
          <a:xfrm>
            <a:off x="10593155" y="2761488"/>
            <a:ext cx="365760" cy="164592"/>
          </a:xfrm>
          <a:prstGeom prst="rect">
            <a:avLst/>
          </a:prstGeom>
          <a:noFill/>
          <a:ln/>
        </p:spPr>
        <p:txBody>
          <a:bodyPr wrap="square" lIns="0" tIns="0" rIns="0" bIns="0" rtlCol="0" anchor="ctr"/>
          <a:lstStyle/>
          <a:p>
            <a:pPr marL="0" indent="0">
              <a:buNone/>
            </a:pPr>
            <a:r>
              <a:rPr lang="en-US" sz="700" dirty="0">
                <a:solidFill>
                  <a:srgbClr val="8A92A3"/>
                </a:solidFill>
                <a:latin typeface="Arial" pitchFamily="34" charset="0"/>
                <a:ea typeface="Arial" pitchFamily="34" charset="-122"/>
                <a:cs typeface="Arial" pitchFamily="34" charset="-120"/>
              </a:rPr>
              <a:t>28.5</a:t>
            </a:r>
            <a:endParaRPr lang="en-US" sz="700" dirty="0"/>
          </a:p>
        </p:txBody>
      </p:sp>
      <p:sp>
        <p:nvSpPr>
          <p:cNvPr id="25" name="Text 22"/>
          <p:cNvSpPr/>
          <p:nvPr/>
        </p:nvSpPr>
        <p:spPr>
          <a:xfrm>
            <a:off x="6217920" y="3154680"/>
            <a:ext cx="1371600" cy="274320"/>
          </a:xfrm>
          <a:prstGeom prst="rect">
            <a:avLst/>
          </a:prstGeom>
          <a:noFill/>
          <a:ln/>
        </p:spPr>
        <p:txBody>
          <a:bodyPr wrap="square" lIns="0" tIns="0" rIns="0" bIns="0" rtlCol="0" anchor="ctr"/>
          <a:lstStyle/>
          <a:p>
            <a:pPr marL="0" indent="0">
              <a:buNone/>
            </a:pPr>
            <a:r>
              <a:rPr lang="en-US" sz="900" dirty="0">
                <a:solidFill>
                  <a:srgbClr val="5A6275"/>
                </a:solidFill>
                <a:latin typeface="Arial" pitchFamily="34" charset="0"/>
                <a:ea typeface="Arial" pitchFamily="34" charset="-122"/>
                <a:cs typeface="Arial" pitchFamily="34" charset="-120"/>
              </a:rPr>
              <a:t>Comp Multiples</a:t>
            </a:r>
            <a:endParaRPr lang="en-US" sz="900" dirty="0"/>
          </a:p>
        </p:txBody>
      </p:sp>
      <p:sp>
        <p:nvSpPr>
          <p:cNvPr id="26" name="Shape 23"/>
          <p:cNvSpPr/>
          <p:nvPr/>
        </p:nvSpPr>
        <p:spPr>
          <a:xfrm>
            <a:off x="9846733" y="3200400"/>
            <a:ext cx="1092200" cy="182880"/>
          </a:xfrm>
          <a:prstGeom prst="rect">
            <a:avLst/>
          </a:prstGeom>
          <a:solidFill>
            <a:srgbClr val="2D3540">
              <a:alpha val="70000"/>
            </a:srgbClr>
          </a:solidFill>
          <a:ln w="12700">
            <a:solidFill>
              <a:srgbClr val="2D3540"/>
            </a:solidFill>
            <a:prstDash val="solid"/>
          </a:ln>
        </p:spPr>
        <p:txBody>
          <a:bodyPr/>
          <a:lstStyle/>
          <a:p>
            <a:endParaRPr lang="en-US"/>
          </a:p>
        </p:txBody>
      </p:sp>
      <p:sp>
        <p:nvSpPr>
          <p:cNvPr id="27" name="Text 24"/>
          <p:cNvSpPr/>
          <p:nvPr/>
        </p:nvSpPr>
        <p:spPr>
          <a:xfrm>
            <a:off x="9480973" y="3401568"/>
            <a:ext cx="365760" cy="164592"/>
          </a:xfrm>
          <a:prstGeom prst="rect">
            <a:avLst/>
          </a:prstGeom>
          <a:noFill/>
          <a:ln/>
        </p:spPr>
        <p:txBody>
          <a:bodyPr wrap="square" lIns="0" tIns="0" rIns="0" bIns="0" rtlCol="0" anchor="ctr"/>
          <a:lstStyle/>
          <a:p>
            <a:pPr marL="0" indent="0" algn="r">
              <a:buNone/>
            </a:pPr>
            <a:r>
              <a:rPr lang="en-US" sz="700" dirty="0">
                <a:solidFill>
                  <a:srgbClr val="8A92A3"/>
                </a:solidFill>
                <a:latin typeface="Arial" pitchFamily="34" charset="0"/>
                <a:ea typeface="Arial" pitchFamily="34" charset="-122"/>
                <a:cs typeface="Arial" pitchFamily="34" charset="-120"/>
              </a:rPr>
              <a:t>23.5</a:t>
            </a:r>
            <a:endParaRPr lang="en-US" sz="700" dirty="0"/>
          </a:p>
        </p:txBody>
      </p:sp>
      <p:sp>
        <p:nvSpPr>
          <p:cNvPr id="28" name="Text 25"/>
          <p:cNvSpPr/>
          <p:nvPr/>
        </p:nvSpPr>
        <p:spPr>
          <a:xfrm>
            <a:off x="10957221" y="3401568"/>
            <a:ext cx="365760" cy="164592"/>
          </a:xfrm>
          <a:prstGeom prst="rect">
            <a:avLst/>
          </a:prstGeom>
          <a:noFill/>
          <a:ln/>
        </p:spPr>
        <p:txBody>
          <a:bodyPr wrap="square" lIns="0" tIns="0" rIns="0" bIns="0" rtlCol="0" anchor="ctr"/>
          <a:lstStyle/>
          <a:p>
            <a:pPr marL="0" indent="0">
              <a:buNone/>
            </a:pPr>
            <a:r>
              <a:rPr lang="en-US" sz="700" dirty="0">
                <a:solidFill>
                  <a:srgbClr val="8A92A3"/>
                </a:solidFill>
                <a:latin typeface="Arial" pitchFamily="34" charset="0"/>
                <a:ea typeface="Arial" pitchFamily="34" charset="-122"/>
                <a:cs typeface="Arial" pitchFamily="34" charset="-120"/>
              </a:rPr>
              <a:t>31.0</a:t>
            </a:r>
            <a:endParaRPr lang="en-US" sz="700" dirty="0"/>
          </a:p>
        </p:txBody>
      </p:sp>
      <p:sp>
        <p:nvSpPr>
          <p:cNvPr id="29" name="Text 26"/>
          <p:cNvSpPr/>
          <p:nvPr/>
        </p:nvSpPr>
        <p:spPr>
          <a:xfrm>
            <a:off x="6217920" y="3794760"/>
            <a:ext cx="1371600" cy="274320"/>
          </a:xfrm>
          <a:prstGeom prst="rect">
            <a:avLst/>
          </a:prstGeom>
          <a:noFill/>
          <a:ln/>
        </p:spPr>
        <p:txBody>
          <a:bodyPr wrap="square" lIns="0" tIns="0" rIns="0" bIns="0" rtlCol="0" anchor="ctr"/>
          <a:lstStyle/>
          <a:p>
            <a:pPr marL="0" indent="0">
              <a:buNone/>
            </a:pPr>
            <a:r>
              <a:rPr lang="en-US" sz="900" dirty="0">
                <a:solidFill>
                  <a:srgbClr val="5A6275"/>
                </a:solidFill>
                <a:latin typeface="Arial" pitchFamily="34" charset="0"/>
                <a:ea typeface="Arial" pitchFamily="34" charset="-122"/>
                <a:cs typeface="Arial" pitchFamily="34" charset="-120"/>
              </a:rPr>
              <a:t>52W Trading Range</a:t>
            </a:r>
            <a:endParaRPr lang="en-US" sz="900" dirty="0"/>
          </a:p>
        </p:txBody>
      </p:sp>
      <p:sp>
        <p:nvSpPr>
          <p:cNvPr id="30" name="Shape 27"/>
          <p:cNvSpPr/>
          <p:nvPr/>
        </p:nvSpPr>
        <p:spPr>
          <a:xfrm>
            <a:off x="8827347" y="3840480"/>
            <a:ext cx="2257213" cy="182880"/>
          </a:xfrm>
          <a:prstGeom prst="rect">
            <a:avLst/>
          </a:prstGeom>
          <a:solidFill>
            <a:srgbClr val="8A92A3">
              <a:alpha val="70000"/>
            </a:srgbClr>
          </a:solidFill>
          <a:ln w="12700">
            <a:solidFill>
              <a:srgbClr val="8A92A3"/>
            </a:solidFill>
            <a:prstDash val="solid"/>
          </a:ln>
        </p:spPr>
        <p:txBody>
          <a:bodyPr/>
          <a:lstStyle/>
          <a:p>
            <a:endParaRPr lang="en-US"/>
          </a:p>
        </p:txBody>
      </p:sp>
      <p:sp>
        <p:nvSpPr>
          <p:cNvPr id="31" name="Text 28"/>
          <p:cNvSpPr/>
          <p:nvPr/>
        </p:nvSpPr>
        <p:spPr>
          <a:xfrm>
            <a:off x="8461587" y="4041648"/>
            <a:ext cx="365760" cy="164592"/>
          </a:xfrm>
          <a:prstGeom prst="rect">
            <a:avLst/>
          </a:prstGeom>
          <a:noFill/>
          <a:ln/>
        </p:spPr>
        <p:txBody>
          <a:bodyPr wrap="square" lIns="0" tIns="0" rIns="0" bIns="0" rtlCol="0" anchor="ctr"/>
          <a:lstStyle/>
          <a:p>
            <a:pPr marL="0" indent="0" algn="r">
              <a:buNone/>
            </a:pPr>
            <a:r>
              <a:rPr lang="en-US" sz="700" dirty="0">
                <a:solidFill>
                  <a:srgbClr val="8A92A3"/>
                </a:solidFill>
                <a:latin typeface="Arial" pitchFamily="34" charset="0"/>
                <a:ea typeface="Arial" pitchFamily="34" charset="-122"/>
                <a:cs typeface="Arial" pitchFamily="34" charset="-120"/>
              </a:rPr>
              <a:t>16.5</a:t>
            </a:r>
            <a:endParaRPr lang="en-US" sz="700" dirty="0"/>
          </a:p>
        </p:txBody>
      </p:sp>
      <p:sp>
        <p:nvSpPr>
          <p:cNvPr id="32" name="Text 29"/>
          <p:cNvSpPr/>
          <p:nvPr/>
        </p:nvSpPr>
        <p:spPr>
          <a:xfrm>
            <a:off x="11102848" y="4041648"/>
            <a:ext cx="365760" cy="164592"/>
          </a:xfrm>
          <a:prstGeom prst="rect">
            <a:avLst/>
          </a:prstGeom>
          <a:noFill/>
          <a:ln/>
        </p:spPr>
        <p:txBody>
          <a:bodyPr wrap="square" lIns="0" tIns="0" rIns="0" bIns="0" rtlCol="0" anchor="ctr"/>
          <a:lstStyle/>
          <a:p>
            <a:pPr marL="0" indent="0">
              <a:buNone/>
            </a:pPr>
            <a:r>
              <a:rPr lang="en-US" sz="700" dirty="0">
                <a:solidFill>
                  <a:srgbClr val="8A92A3"/>
                </a:solidFill>
                <a:latin typeface="Arial" pitchFamily="34" charset="0"/>
                <a:ea typeface="Arial" pitchFamily="34" charset="-122"/>
                <a:cs typeface="Arial" pitchFamily="34" charset="-120"/>
              </a:rPr>
              <a:t>32.0</a:t>
            </a:r>
            <a:endParaRPr lang="en-US" sz="700" dirty="0"/>
          </a:p>
        </p:txBody>
      </p:sp>
      <p:sp>
        <p:nvSpPr>
          <p:cNvPr id="33" name="Shape 30"/>
          <p:cNvSpPr/>
          <p:nvPr/>
        </p:nvSpPr>
        <p:spPr>
          <a:xfrm>
            <a:off x="9628293" y="1737360"/>
            <a:ext cx="0" cy="2697480"/>
          </a:xfrm>
          <a:prstGeom prst="line">
            <a:avLst/>
          </a:prstGeom>
          <a:noFill/>
          <a:ln w="19050">
            <a:solidFill>
              <a:srgbClr val="8B2030"/>
            </a:solidFill>
            <a:prstDash val="dash"/>
          </a:ln>
        </p:spPr>
        <p:txBody>
          <a:bodyPr/>
          <a:lstStyle/>
          <a:p>
            <a:endParaRPr lang="en-US"/>
          </a:p>
        </p:txBody>
      </p:sp>
      <p:sp>
        <p:nvSpPr>
          <p:cNvPr id="34" name="Text 31"/>
          <p:cNvSpPr/>
          <p:nvPr/>
        </p:nvSpPr>
        <p:spPr>
          <a:xfrm>
            <a:off x="9171093" y="4434840"/>
            <a:ext cx="914400" cy="365760"/>
          </a:xfrm>
          <a:prstGeom prst="rect">
            <a:avLst/>
          </a:prstGeom>
          <a:noFill/>
          <a:ln/>
        </p:spPr>
        <p:txBody>
          <a:bodyPr wrap="square" lIns="0" tIns="0" rIns="0" bIns="0" rtlCol="0" anchor="ctr"/>
          <a:lstStyle/>
          <a:p>
            <a:pPr marL="0" indent="0" algn="ctr">
              <a:buNone/>
            </a:pPr>
            <a:r>
              <a:rPr lang="en-US" sz="800" b="1" dirty="0">
                <a:solidFill>
                  <a:srgbClr val="8B2030"/>
                </a:solidFill>
                <a:latin typeface="Arial" pitchFamily="34" charset="0"/>
                <a:ea typeface="Arial" pitchFamily="34" charset="-122"/>
                <a:cs typeface="Arial" pitchFamily="34" charset="-120"/>
              </a:rPr>
              <a:t>Target</a:t>
            </a:r>
            <a:endParaRPr lang="en-US" sz="800" dirty="0"/>
          </a:p>
          <a:p>
            <a:pPr marL="0" indent="0" algn="ctr">
              <a:buNone/>
            </a:pPr>
            <a:r>
              <a:rPr lang="en-US" sz="800" b="1" dirty="0">
                <a:solidFill>
                  <a:srgbClr val="8B2030"/>
                </a:solidFill>
                <a:latin typeface="Arial" pitchFamily="34" charset="0"/>
                <a:ea typeface="Arial" pitchFamily="34" charset="-122"/>
                <a:cs typeface="Arial" pitchFamily="34" charset="-120"/>
              </a:rPr>
              <a:t>EGP 22</a:t>
            </a:r>
            <a:endParaRPr lang="en-US" sz="800" dirty="0"/>
          </a:p>
        </p:txBody>
      </p:sp>
      <p:sp>
        <p:nvSpPr>
          <p:cNvPr id="35" name="Shape 32"/>
          <p:cNvSpPr/>
          <p:nvPr/>
        </p:nvSpPr>
        <p:spPr>
          <a:xfrm>
            <a:off x="10515160" y="1737360"/>
            <a:ext cx="0" cy="2697480"/>
          </a:xfrm>
          <a:prstGeom prst="line">
            <a:avLst/>
          </a:prstGeom>
          <a:noFill/>
          <a:ln w="19050">
            <a:solidFill>
              <a:srgbClr val="1B2A4E"/>
            </a:solidFill>
            <a:prstDash val="solid"/>
          </a:ln>
        </p:spPr>
        <p:txBody>
          <a:bodyPr/>
          <a:lstStyle/>
          <a:p>
            <a:endParaRPr lang="en-US"/>
          </a:p>
        </p:txBody>
      </p:sp>
      <p:sp>
        <p:nvSpPr>
          <p:cNvPr id="36" name="Text 33"/>
          <p:cNvSpPr/>
          <p:nvPr/>
        </p:nvSpPr>
        <p:spPr>
          <a:xfrm>
            <a:off x="10012240" y="1645920"/>
            <a:ext cx="1005840" cy="320040"/>
          </a:xfrm>
          <a:prstGeom prst="rect">
            <a:avLst/>
          </a:prstGeom>
          <a:noFill/>
          <a:ln/>
        </p:spPr>
        <p:txBody>
          <a:bodyPr wrap="square" lIns="0" tIns="0" rIns="0" bIns="0" rtlCol="0" anchor="ctr"/>
          <a:lstStyle/>
          <a:p>
            <a:pPr marL="0" indent="0" algn="ctr">
              <a:buNone/>
            </a:pPr>
            <a:r>
              <a:rPr lang="en-US" sz="800" b="1" dirty="0">
                <a:solidFill>
                  <a:srgbClr val="1B2A4E"/>
                </a:solidFill>
                <a:latin typeface="Arial" pitchFamily="34" charset="0"/>
                <a:ea typeface="Arial" pitchFamily="34" charset="-122"/>
                <a:cs typeface="Arial" pitchFamily="34" charset="-120"/>
              </a:rPr>
              <a:t>Current</a:t>
            </a:r>
            <a:endParaRPr lang="en-US" sz="800" dirty="0"/>
          </a:p>
          <a:p>
            <a:pPr marL="0" indent="0" algn="ctr">
              <a:buNone/>
            </a:pPr>
            <a:r>
              <a:rPr lang="en-US" sz="800" b="1" dirty="0">
                <a:solidFill>
                  <a:srgbClr val="1B2A4E"/>
                </a:solidFill>
                <a:latin typeface="Arial" pitchFamily="34" charset="0"/>
                <a:ea typeface="Arial" pitchFamily="34" charset="-122"/>
                <a:cs typeface="Arial" pitchFamily="34" charset="-120"/>
              </a:rPr>
              <a:t>EGP 28.09</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28600"/>
            <a:ext cx="7315200" cy="228600"/>
          </a:xfrm>
          <a:prstGeom prst="rect">
            <a:avLst/>
          </a:prstGeom>
          <a:noFill/>
          <a:ln/>
        </p:spPr>
        <p:txBody>
          <a:bodyPr wrap="square" lIns="0" tIns="0" rIns="0" bIns="0" rtlCol="0" anchor="ctr"/>
          <a:lstStyle/>
          <a:p>
            <a:pPr marL="0" indent="0">
              <a:buNone/>
            </a:pPr>
            <a:r>
              <a:rPr lang="en-US" sz="800" kern="0" spc="200" dirty="0">
                <a:solidFill>
                  <a:srgbClr val="8A92A3"/>
                </a:solidFill>
                <a:latin typeface="Arial" pitchFamily="34" charset="0"/>
                <a:ea typeface="Arial" pitchFamily="34" charset="-122"/>
                <a:cs typeface="Arial" pitchFamily="34" charset="-120"/>
              </a:rPr>
              <a:t>JUHAYNA FOOD INDUSTRIES  |  JUFO.CA  |  EQUITY RESEARCH</a:t>
            </a:r>
            <a:endParaRPr lang="en-US" sz="800" dirty="0"/>
          </a:p>
        </p:txBody>
      </p:sp>
      <p:sp>
        <p:nvSpPr>
          <p:cNvPr id="3" name="Text 1"/>
          <p:cNvSpPr/>
          <p:nvPr/>
        </p:nvSpPr>
        <p:spPr>
          <a:xfrm>
            <a:off x="7772400" y="228600"/>
            <a:ext cx="3931920" cy="228600"/>
          </a:xfrm>
          <a:prstGeom prst="rect">
            <a:avLst/>
          </a:prstGeom>
          <a:noFill/>
          <a:ln/>
        </p:spPr>
        <p:txBody>
          <a:bodyPr wrap="square" lIns="0" tIns="0" rIns="0" bIns="0" rtlCol="0" anchor="ctr"/>
          <a:lstStyle/>
          <a:p>
            <a:pPr marL="0" indent="0" algn="r">
              <a:buNone/>
            </a:pPr>
            <a:r>
              <a:rPr lang="en-US" sz="800" kern="0" spc="200" dirty="0">
                <a:solidFill>
                  <a:srgbClr val="8A92A3"/>
                </a:solidFill>
                <a:latin typeface="Arial" pitchFamily="34" charset="0"/>
                <a:ea typeface="Arial" pitchFamily="34" charset="-122"/>
                <a:cs typeface="Arial" pitchFamily="34" charset="-120"/>
              </a:rPr>
              <a:t>DCF DETAIL</a:t>
            </a:r>
            <a:endParaRPr lang="en-US" sz="800" dirty="0"/>
          </a:p>
        </p:txBody>
      </p:sp>
      <p:sp>
        <p:nvSpPr>
          <p:cNvPr id="5" name="Text 3"/>
          <p:cNvSpPr/>
          <p:nvPr/>
        </p:nvSpPr>
        <p:spPr>
          <a:xfrm>
            <a:off x="10789920" y="6537960"/>
            <a:ext cx="914400" cy="228600"/>
          </a:xfrm>
          <a:prstGeom prst="rect">
            <a:avLst/>
          </a:prstGeom>
          <a:noFill/>
          <a:ln/>
        </p:spPr>
        <p:txBody>
          <a:bodyPr wrap="square" lIns="0" tIns="0" rIns="0" bIns="0" rtlCol="0" anchor="ctr"/>
          <a:lstStyle/>
          <a:p>
            <a:pPr marL="0" indent="0" algn="r">
              <a:buNone/>
            </a:pPr>
            <a:r>
              <a:rPr lang="en-US" sz="800" dirty="0">
                <a:solidFill>
                  <a:srgbClr val="8A92A3"/>
                </a:solidFill>
                <a:latin typeface="Arial" pitchFamily="34" charset="0"/>
                <a:ea typeface="Arial" pitchFamily="34" charset="-122"/>
                <a:cs typeface="Arial" pitchFamily="34" charset="-120"/>
              </a:rPr>
              <a:t>6 / 8</a:t>
            </a:r>
            <a:endParaRPr lang="en-US" sz="800" dirty="0"/>
          </a:p>
        </p:txBody>
      </p:sp>
      <p:sp>
        <p:nvSpPr>
          <p:cNvPr id="6" name="Text 4"/>
          <p:cNvSpPr/>
          <p:nvPr/>
        </p:nvSpPr>
        <p:spPr>
          <a:xfrm>
            <a:off x="457200" y="594360"/>
            <a:ext cx="11247120" cy="502920"/>
          </a:xfrm>
          <a:prstGeom prst="rect">
            <a:avLst/>
          </a:prstGeom>
          <a:noFill/>
          <a:ln/>
        </p:spPr>
        <p:txBody>
          <a:bodyPr wrap="square" lIns="0" tIns="0" rIns="0" bIns="0" rtlCol="0" anchor="ctr"/>
          <a:lstStyle/>
          <a:p>
            <a:pPr marL="0" indent="0">
              <a:buNone/>
            </a:pPr>
            <a:r>
              <a:rPr lang="en-US" sz="2200" b="1" dirty="0">
                <a:solidFill>
                  <a:srgbClr val="1B2A4E"/>
                </a:solidFill>
                <a:latin typeface="Arial" pitchFamily="34" charset="0"/>
                <a:ea typeface="Arial" pitchFamily="34" charset="-122"/>
                <a:cs typeface="Arial" pitchFamily="34" charset="-120"/>
              </a:rPr>
              <a:t>DCF Detail — WACC and Free Cash Flow Build</a:t>
            </a:r>
            <a:endParaRPr lang="en-US" sz="2200" dirty="0"/>
          </a:p>
        </p:txBody>
      </p:sp>
      <p:sp>
        <p:nvSpPr>
          <p:cNvPr id="7" name="Text 5"/>
          <p:cNvSpPr/>
          <p:nvPr/>
        </p:nvSpPr>
        <p:spPr>
          <a:xfrm>
            <a:off x="457200" y="1234440"/>
            <a:ext cx="50292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WACC BUILD</a:t>
            </a:r>
            <a:endParaRPr lang="en-US" sz="900" dirty="0"/>
          </a:p>
        </p:txBody>
      </p:sp>
      <p:graphicFrame>
        <p:nvGraphicFramePr>
          <p:cNvPr id="8" name="Table 0"/>
          <p:cNvGraphicFramePr>
            <a:graphicFrameLocks noGrp="1"/>
          </p:cNvGraphicFramePr>
          <p:nvPr>
            <p:extLst>
              <p:ext uri="{D42A27DB-BD31-4B8C-83A1-F6EECF244321}">
                <p14:modId xmlns:p14="http://schemas.microsoft.com/office/powerpoint/2010/main" val="1770573531"/>
              </p:ext>
            </p:extLst>
          </p:nvPr>
        </p:nvGraphicFramePr>
        <p:xfrm>
          <a:off x="457200" y="1508760"/>
          <a:ext cx="5029200" cy="2819400"/>
        </p:xfrm>
        <a:graphic>
          <a:graphicData uri="http://schemas.openxmlformats.org/drawingml/2006/table">
            <a:tbl>
              <a:tblPr/>
              <a:tblGrid>
                <a:gridCol w="210312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tblGrid>
              <a:tr h="256032">
                <a:tc>
                  <a:txBody>
                    <a:bodyPr/>
                    <a:lstStyle/>
                    <a:p>
                      <a:pPr marL="0" indent="0">
                        <a:buNone/>
                      </a:pPr>
                      <a:r>
                        <a:rPr lang="en-US" sz="1000" b="1" dirty="0">
                          <a:solidFill>
                            <a:srgbClr val="2D3540"/>
                          </a:solidFill>
                          <a:latin typeface="Arial" pitchFamily="34" charset="0"/>
                          <a:ea typeface="Arial" pitchFamily="34" charset="-122"/>
                          <a:cs typeface="Arial" pitchFamily="34" charset="-120"/>
                        </a:rPr>
                        <a:t>Component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Input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buNone/>
                      </a:pPr>
                      <a:r>
                        <a:rPr lang="en-US" sz="1000" b="1" dirty="0">
                          <a:solidFill>
                            <a:srgbClr val="2D3540"/>
                          </a:solidFill>
                          <a:latin typeface="Arial" pitchFamily="34" charset="0"/>
                          <a:ea typeface="Arial" pitchFamily="34" charset="-122"/>
                          <a:cs typeface="Arial" pitchFamily="34" charset="-120"/>
                        </a:rPr>
                        <a:t>Source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00"/>
                  </a:ext>
                </a:extLst>
              </a:tr>
              <a:tr h="256032">
                <a:tc>
                  <a:txBody>
                    <a:bodyPr/>
                    <a:lstStyle/>
                    <a:p>
                      <a:pPr marL="0" indent="0">
                        <a:buNone/>
                      </a:pPr>
                      <a:r>
                        <a:rPr lang="en-US" sz="1000" dirty="0">
                          <a:solidFill>
                            <a:srgbClr val="2D3540"/>
                          </a:solidFill>
                          <a:latin typeface="Arial" pitchFamily="34" charset="0"/>
                          <a:ea typeface="Arial" pitchFamily="34" charset="-122"/>
                          <a:cs typeface="Arial" pitchFamily="34" charset="-120"/>
                        </a:rPr>
                        <a:t>Risk-free rate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21.58%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8A92A3"/>
                          </a:solidFill>
                          <a:latin typeface="Arial" pitchFamily="34" charset="0"/>
                          <a:ea typeface="Arial" pitchFamily="34" charset="-122"/>
                          <a:cs typeface="Arial" pitchFamily="34" charset="-120"/>
                        </a:rPr>
                        <a:t>10Y EGY T-bond</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1"/>
                  </a:ext>
                </a:extLst>
              </a:tr>
              <a:tr h="256032">
                <a:tc>
                  <a:txBody>
                    <a:bodyPr/>
                    <a:lstStyle/>
                    <a:p>
                      <a:pPr marL="0" indent="0">
                        <a:buNone/>
                      </a:pPr>
                      <a:r>
                        <a:rPr lang="en-US" sz="1000" dirty="0">
                          <a:solidFill>
                            <a:srgbClr val="2D3540"/>
                          </a:solidFill>
                          <a:latin typeface="Arial" pitchFamily="34" charset="0"/>
                          <a:ea typeface="Arial" pitchFamily="34" charset="-122"/>
                          <a:cs typeface="Arial" pitchFamily="34" charset="-120"/>
                        </a:rPr>
                        <a:t>Beta (Blume-adjusted)</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0.77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8A92A3"/>
                          </a:solidFill>
                          <a:latin typeface="Arial" pitchFamily="34" charset="0"/>
                          <a:ea typeface="Arial" pitchFamily="34" charset="-122"/>
                          <a:cs typeface="Arial" pitchFamily="34" charset="-120"/>
                        </a:rPr>
                        <a:t>Raw 0.65, Blume-adj.</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2"/>
                  </a:ext>
                </a:extLst>
              </a:tr>
              <a:tr h="256032">
                <a:tc>
                  <a:txBody>
                    <a:bodyPr/>
                    <a:lstStyle/>
                    <a:p>
                      <a:pPr marL="0" indent="0">
                        <a:buNone/>
                      </a:pPr>
                      <a:r>
                        <a:rPr lang="en-US" sz="1000" dirty="0">
                          <a:solidFill>
                            <a:srgbClr val="2D3540"/>
                          </a:solidFill>
                          <a:latin typeface="Arial" pitchFamily="34" charset="0"/>
                          <a:ea typeface="Arial" pitchFamily="34" charset="-122"/>
                          <a:cs typeface="Arial" pitchFamily="34" charset="-120"/>
                        </a:rPr>
                        <a:t>Mature market ERP</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5.50%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8A92A3"/>
                          </a:solidFill>
                          <a:latin typeface="Arial" pitchFamily="34" charset="0"/>
                          <a:ea typeface="Arial" pitchFamily="34" charset="-122"/>
                          <a:cs typeface="Arial" pitchFamily="34" charset="-120"/>
                        </a:rPr>
                        <a:t>Damodaran (US base)</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3"/>
                  </a:ext>
                </a:extLst>
              </a:tr>
              <a:tr h="256032">
                <a:tc>
                  <a:txBody>
                    <a:bodyPr/>
                    <a:lstStyle/>
                    <a:p>
                      <a:pPr marL="0" indent="0">
                        <a:buNone/>
                      </a:pPr>
                      <a:r>
                        <a:rPr lang="en-US" sz="1000" b="1" dirty="0">
                          <a:solidFill>
                            <a:srgbClr val="2D3540"/>
                          </a:solidFill>
                          <a:latin typeface="Arial" pitchFamily="34" charset="0"/>
                          <a:ea typeface="Arial" pitchFamily="34" charset="-122"/>
                          <a:cs typeface="Arial" pitchFamily="34" charset="-120"/>
                        </a:rPr>
                        <a:t>Cost of equity</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25.80%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8A92A3"/>
                          </a:solidFill>
                          <a:latin typeface="Arial" pitchFamily="34" charset="0"/>
                          <a:ea typeface="Arial" pitchFamily="34" charset="-122"/>
                          <a:cs typeface="Arial" pitchFamily="34" charset="-120"/>
                        </a:rPr>
                        <a:t>CAPM</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4"/>
                  </a:ext>
                </a:extLst>
              </a:tr>
              <a:tr h="256032">
                <a:tc>
                  <a:txBody>
                    <a:bodyPr/>
                    <a:lstStyle/>
                    <a:p>
                      <a:pPr marL="0" indent="0">
                        <a:buNone/>
                      </a:pPr>
                      <a:r>
                        <a:rPr lang="en-US" sz="1000" dirty="0">
                          <a:solidFill>
                            <a:srgbClr val="2D3540"/>
                          </a:solidFill>
                          <a:latin typeface="Arial" pitchFamily="34" charset="0"/>
                          <a:ea typeface="Arial" pitchFamily="34" charset="-122"/>
                          <a:cs typeface="Arial" pitchFamily="34" charset="-120"/>
                        </a:rPr>
                        <a:t>Pre-tax cost of debt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22.50%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8A92A3"/>
                          </a:solidFill>
                          <a:latin typeface="Arial" pitchFamily="34" charset="0"/>
                          <a:ea typeface="Arial" pitchFamily="34" charset="-122"/>
                          <a:cs typeface="Arial" pitchFamily="34" charset="-120"/>
                        </a:rPr>
                        <a:t>Effective borrowing rate</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5"/>
                  </a:ext>
                </a:extLst>
              </a:tr>
              <a:tr h="256032">
                <a:tc>
                  <a:txBody>
                    <a:bodyPr/>
                    <a:lstStyle/>
                    <a:p>
                      <a:pPr marL="0" indent="0">
                        <a:buNone/>
                      </a:pPr>
                      <a:r>
                        <a:rPr lang="en-US" sz="1000" dirty="0">
                          <a:solidFill>
                            <a:srgbClr val="2D3540"/>
                          </a:solidFill>
                          <a:latin typeface="Arial" pitchFamily="34" charset="0"/>
                          <a:ea typeface="Arial" pitchFamily="34" charset="-122"/>
                          <a:cs typeface="Arial" pitchFamily="34" charset="-120"/>
                        </a:rPr>
                        <a:t>Tax rate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22.50%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8A92A3"/>
                          </a:solidFill>
                          <a:latin typeface="Arial" pitchFamily="34" charset="0"/>
                          <a:ea typeface="Arial" pitchFamily="34" charset="-122"/>
                          <a:cs typeface="Arial" pitchFamily="34" charset="-120"/>
                        </a:rPr>
                        <a:t>Egypt CIT</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6"/>
                  </a:ext>
                </a:extLst>
              </a:tr>
              <a:tr h="256032">
                <a:tc>
                  <a:txBody>
                    <a:bodyPr/>
                    <a:lstStyle/>
                    <a:p>
                      <a:pPr marL="0" indent="0">
                        <a:buNone/>
                      </a:pPr>
                      <a:r>
                        <a:rPr lang="en-US" sz="1000" b="1" dirty="0">
                          <a:solidFill>
                            <a:srgbClr val="2D3540"/>
                          </a:solidFill>
                          <a:latin typeface="Arial" pitchFamily="34" charset="0"/>
                          <a:ea typeface="Arial" pitchFamily="34" charset="-122"/>
                          <a:cs typeface="Arial" pitchFamily="34" charset="-120"/>
                        </a:rPr>
                        <a:t>After-tax cost of debt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17.44%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8A92A3"/>
                          </a:solidFill>
                          <a:latin typeface="Arial" pitchFamily="34" charset="0"/>
                          <a:ea typeface="Arial" pitchFamily="34" charset="-122"/>
                          <a:cs typeface="Arial" pitchFamily="34" charset="-120"/>
                        </a:rPr>
                        <a:t>Kd × (1 − t)</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7"/>
                  </a:ext>
                </a:extLst>
              </a:tr>
              <a:tr h="256032">
                <a:tc>
                  <a:txBody>
                    <a:bodyPr/>
                    <a:lstStyle/>
                    <a:p>
                      <a:pPr marL="0" indent="0">
                        <a:buNone/>
                      </a:pPr>
                      <a:r>
                        <a:rPr lang="en-US" sz="1000" dirty="0">
                          <a:solidFill>
                            <a:srgbClr val="2D3540"/>
                          </a:solidFill>
                          <a:latin typeface="Arial" pitchFamily="34" charset="0"/>
                          <a:ea typeface="Arial" pitchFamily="34" charset="-122"/>
                          <a:cs typeface="Arial" pitchFamily="34" charset="-120"/>
                        </a:rPr>
                        <a:t>Equity weight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85.4%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8A92A3"/>
                          </a:solidFill>
                          <a:latin typeface="Arial" pitchFamily="34" charset="0"/>
                          <a:ea typeface="Arial" pitchFamily="34" charset="-122"/>
                          <a:cs typeface="Arial" pitchFamily="34" charset="-120"/>
                        </a:rPr>
                        <a:t>Market value</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8"/>
                  </a:ext>
                </a:extLst>
              </a:tr>
              <a:tr h="256032">
                <a:tc>
                  <a:txBody>
                    <a:bodyPr/>
                    <a:lstStyle/>
                    <a:p>
                      <a:pPr marL="0" indent="0">
                        <a:buNone/>
                      </a:pPr>
                      <a:r>
                        <a:rPr lang="en-US" sz="1000" dirty="0">
                          <a:solidFill>
                            <a:srgbClr val="2D3540"/>
                          </a:solidFill>
                          <a:latin typeface="Arial" pitchFamily="34" charset="0"/>
                          <a:ea typeface="Arial" pitchFamily="34" charset="-122"/>
                          <a:cs typeface="Arial" pitchFamily="34" charset="-120"/>
                        </a:rPr>
                        <a:t>Debt weight (Net Debt)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14.6%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buNone/>
                      </a:pPr>
                      <a:r>
                        <a:rPr lang="en-US" sz="900" dirty="0">
                          <a:solidFill>
                            <a:srgbClr val="8A92A3"/>
                          </a:solidFill>
                          <a:latin typeface="Arial" pitchFamily="34" charset="0"/>
                          <a:ea typeface="Arial" pitchFamily="34" charset="-122"/>
                          <a:cs typeface="Arial" pitchFamily="34" charset="-120"/>
                        </a:rPr>
                        <a:t>Book value</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9"/>
                  </a:ext>
                </a:extLst>
              </a:tr>
              <a:tr h="256032">
                <a:tc>
                  <a:txBody>
                    <a:bodyPr/>
                    <a:lstStyle/>
                    <a:p>
                      <a:pPr marL="0" indent="0">
                        <a:buNone/>
                      </a:pPr>
                      <a:r>
                        <a:rPr lang="en-US" sz="1100" b="1" dirty="0">
                          <a:solidFill>
                            <a:srgbClr val="1B2A4E"/>
                          </a:solidFill>
                          <a:latin typeface="Arial" pitchFamily="34" charset="0"/>
                          <a:ea typeface="Arial" pitchFamily="34" charset="-122"/>
                          <a:cs typeface="Arial" pitchFamily="34" charset="-120"/>
                        </a:rPr>
                        <a:t>WACC</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100" b="1" dirty="0">
                          <a:solidFill>
                            <a:srgbClr val="1B2A4E"/>
                          </a:solidFill>
                          <a:latin typeface="Arial" pitchFamily="34" charset="0"/>
                          <a:ea typeface="Arial" pitchFamily="34" charset="-122"/>
                          <a:cs typeface="Arial" pitchFamily="34" charset="-120"/>
                        </a:rPr>
                        <a:t>24.58%</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buNone/>
                      </a:pPr>
                      <a:r>
                        <a:rPr lang="en-US" sz="900" b="1" dirty="0">
                          <a:solidFill>
                            <a:srgbClr val="1B2A4E"/>
                          </a:solidFill>
                          <a:latin typeface="Arial" pitchFamily="34" charset="0"/>
                          <a:ea typeface="Arial" pitchFamily="34" charset="-122"/>
                          <a:cs typeface="Arial" pitchFamily="34" charset="-120"/>
                        </a:rPr>
                        <a:t>Weighted avg.</a:t>
                      </a:r>
                      <a:endParaRPr lang="en-US" sz="9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10"/>
                  </a:ext>
                </a:extLst>
              </a:tr>
            </a:tbl>
          </a:graphicData>
        </a:graphic>
      </p:graphicFrame>
      <p:sp>
        <p:nvSpPr>
          <p:cNvPr id="9" name="Text 6"/>
          <p:cNvSpPr/>
          <p:nvPr/>
        </p:nvSpPr>
        <p:spPr>
          <a:xfrm>
            <a:off x="5760720" y="1234440"/>
            <a:ext cx="59436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UNLEVERED FREE CASH FLOW (LE m)</a:t>
            </a:r>
            <a:endParaRPr lang="en-US" sz="900" dirty="0"/>
          </a:p>
        </p:txBody>
      </p:sp>
      <p:graphicFrame>
        <p:nvGraphicFramePr>
          <p:cNvPr id="13" name="Table 1"/>
          <p:cNvGraphicFramePr>
            <a:graphicFrameLocks noGrp="1"/>
          </p:cNvGraphicFramePr>
          <p:nvPr>
            <p:extLst>
              <p:ext uri="{D42A27DB-BD31-4B8C-83A1-F6EECF244321}">
                <p14:modId xmlns:p14="http://schemas.microsoft.com/office/powerpoint/2010/main" val="1579011935"/>
              </p:ext>
            </p:extLst>
          </p:nvPr>
        </p:nvGraphicFramePr>
        <p:xfrm>
          <a:off x="5760720" y="1508760"/>
          <a:ext cx="5943600" cy="2514600"/>
        </p:xfrm>
        <a:graphic>
          <a:graphicData uri="http://schemas.openxmlformats.org/drawingml/2006/table">
            <a:tbl>
              <a:tblPr/>
              <a:tblGrid>
                <a:gridCol w="1554480">
                  <a:extLst>
                    <a:ext uri="{9D8B030D-6E8A-4147-A177-3AD203B41FA5}">
                      <a16:colId xmlns:a16="http://schemas.microsoft.com/office/drawing/2014/main" val="20000"/>
                    </a:ext>
                  </a:extLst>
                </a:gridCol>
                <a:gridCol w="877824">
                  <a:extLst>
                    <a:ext uri="{9D8B030D-6E8A-4147-A177-3AD203B41FA5}">
                      <a16:colId xmlns:a16="http://schemas.microsoft.com/office/drawing/2014/main" val="20001"/>
                    </a:ext>
                  </a:extLst>
                </a:gridCol>
                <a:gridCol w="877824">
                  <a:extLst>
                    <a:ext uri="{9D8B030D-6E8A-4147-A177-3AD203B41FA5}">
                      <a16:colId xmlns:a16="http://schemas.microsoft.com/office/drawing/2014/main" val="20002"/>
                    </a:ext>
                  </a:extLst>
                </a:gridCol>
                <a:gridCol w="877824">
                  <a:extLst>
                    <a:ext uri="{9D8B030D-6E8A-4147-A177-3AD203B41FA5}">
                      <a16:colId xmlns:a16="http://schemas.microsoft.com/office/drawing/2014/main" val="20003"/>
                    </a:ext>
                  </a:extLst>
                </a:gridCol>
                <a:gridCol w="877824">
                  <a:extLst>
                    <a:ext uri="{9D8B030D-6E8A-4147-A177-3AD203B41FA5}">
                      <a16:colId xmlns:a16="http://schemas.microsoft.com/office/drawing/2014/main" val="20004"/>
                    </a:ext>
                  </a:extLst>
                </a:gridCol>
                <a:gridCol w="877824">
                  <a:extLst>
                    <a:ext uri="{9D8B030D-6E8A-4147-A177-3AD203B41FA5}">
                      <a16:colId xmlns:a16="http://schemas.microsoft.com/office/drawing/2014/main" val="20005"/>
                    </a:ext>
                  </a:extLst>
                </a:gridCol>
              </a:tblGrid>
              <a:tr h="251460">
                <a:tc>
                  <a:txBody>
                    <a:bodyPr/>
                    <a:lstStyle/>
                    <a:p>
                      <a:pPr marL="0" indent="0">
                        <a:buNone/>
                      </a:pP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2026E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2027E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2028E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2029E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2030E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00"/>
                  </a:ext>
                </a:extLst>
              </a:tr>
              <a:tr h="251460">
                <a:tc>
                  <a:txBody>
                    <a:bodyPr/>
                    <a:lstStyle/>
                    <a:p>
                      <a:pPr marL="0" indent="0">
                        <a:buNone/>
                      </a:pPr>
                      <a:r>
                        <a:rPr lang="en-US" sz="1000" dirty="0">
                          <a:solidFill>
                            <a:srgbClr val="2D3540"/>
                          </a:solidFill>
                          <a:latin typeface="Arial" pitchFamily="34" charset="0"/>
                          <a:ea typeface="Arial" pitchFamily="34" charset="-122"/>
                          <a:cs typeface="Arial" pitchFamily="34" charset="-120"/>
                        </a:rPr>
                        <a:t>Revenue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35,536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41,122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46,812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52,828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58,969</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1"/>
                  </a:ext>
                </a:extLst>
              </a:tr>
              <a:tr h="251460">
                <a:tc>
                  <a:txBody>
                    <a:bodyPr/>
                    <a:lstStyle/>
                    <a:p>
                      <a:pPr marL="0" indent="0">
                        <a:buNone/>
                      </a:pPr>
                      <a:r>
                        <a:rPr lang="en-US" sz="1000" dirty="0">
                          <a:solidFill>
                            <a:srgbClr val="2D3540"/>
                          </a:solidFill>
                          <a:latin typeface="Arial" pitchFamily="34" charset="0"/>
                          <a:ea typeface="Arial" pitchFamily="34" charset="-122"/>
                          <a:cs typeface="Arial" pitchFamily="34" charset="-120"/>
                        </a:rPr>
                        <a:t>EBIT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4,667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5,606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6,674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7,762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8,634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2"/>
                  </a:ext>
                </a:extLst>
              </a:tr>
              <a:tr h="251460">
                <a:tc>
                  <a:txBody>
                    <a:bodyPr/>
                    <a:lstStyle/>
                    <a:p>
                      <a:pPr marL="0" indent="0">
                        <a:buNone/>
                      </a:pPr>
                      <a:r>
                        <a:rPr lang="en-US" sz="1000" dirty="0">
                          <a:solidFill>
                            <a:srgbClr val="2D3540"/>
                          </a:solidFill>
                          <a:latin typeface="Arial" pitchFamily="34" charset="0"/>
                          <a:ea typeface="Arial" pitchFamily="34" charset="-122"/>
                          <a:cs typeface="Arial" pitchFamily="34" charset="-120"/>
                        </a:rPr>
                        <a:t>Tax on EBIT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(1,050)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(1,261)</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(1,502)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(1,746)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(1,943)</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3"/>
                  </a:ext>
                </a:extLst>
              </a:tr>
              <a:tr h="251460">
                <a:tc>
                  <a:txBody>
                    <a:bodyPr/>
                    <a:lstStyle/>
                    <a:p>
                      <a:pPr marL="0" indent="0">
                        <a:buNone/>
                      </a:pPr>
                      <a:r>
                        <a:rPr lang="en-US" sz="1000" b="1" dirty="0">
                          <a:solidFill>
                            <a:srgbClr val="2D3540"/>
                          </a:solidFill>
                          <a:latin typeface="Arial" pitchFamily="34" charset="0"/>
                          <a:ea typeface="Arial" pitchFamily="34" charset="-122"/>
                          <a:cs typeface="Arial" pitchFamily="34" charset="-120"/>
                        </a:rPr>
                        <a:t>NOPAT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3,617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4,345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5,172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6,015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6,691</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4"/>
                  </a:ext>
                </a:extLst>
              </a:tr>
              <a:tr h="251460">
                <a:tc>
                  <a:txBody>
                    <a:bodyPr/>
                    <a:lstStyle/>
                    <a:p>
                      <a:pPr marL="0" indent="0">
                        <a:buNone/>
                      </a:pPr>
                      <a:r>
                        <a:rPr lang="en-US" sz="1000" dirty="0">
                          <a:solidFill>
                            <a:srgbClr val="2D3540"/>
                          </a:solidFill>
                          <a:latin typeface="Arial" pitchFamily="34" charset="0"/>
                          <a:ea typeface="Arial" pitchFamily="34" charset="-122"/>
                          <a:cs typeface="Arial" pitchFamily="34" charset="-120"/>
                        </a:rPr>
                        <a:t>(+) D&amp;A</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619</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716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815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920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1,282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5"/>
                  </a:ext>
                </a:extLst>
              </a:tr>
              <a:tr h="251460">
                <a:tc>
                  <a:txBody>
                    <a:bodyPr/>
                    <a:lstStyle/>
                    <a:p>
                      <a:pPr marL="0" indent="0">
                        <a:buNone/>
                      </a:pPr>
                      <a:r>
                        <a:rPr lang="en-US" sz="1000" dirty="0">
                          <a:solidFill>
                            <a:srgbClr val="2D3540"/>
                          </a:solidFill>
                          <a:latin typeface="Arial" pitchFamily="34" charset="0"/>
                          <a:ea typeface="Arial" pitchFamily="34" charset="-122"/>
                          <a:cs typeface="Arial" pitchFamily="34" charset="-120"/>
                        </a:rPr>
                        <a:t>(+) ΔNWC</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(943)</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(988)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(999)</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(1,049)</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(1,107)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6"/>
                  </a:ext>
                </a:extLst>
              </a:tr>
              <a:tr h="251460">
                <a:tc>
                  <a:txBody>
                    <a:bodyPr/>
                    <a:lstStyle/>
                    <a:p>
                      <a:pPr marL="0" indent="0">
                        <a:buNone/>
                      </a:pPr>
                      <a:r>
                        <a:rPr lang="en-US" sz="1000" dirty="0">
                          <a:solidFill>
                            <a:srgbClr val="2D3540"/>
                          </a:solidFill>
                          <a:latin typeface="Arial" pitchFamily="34" charset="0"/>
                          <a:ea typeface="Arial" pitchFamily="34" charset="-122"/>
                          <a:cs typeface="Arial" pitchFamily="34" charset="-120"/>
                        </a:rPr>
                        <a:t>(-) CapEx</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(3,198)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(3,290)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(3,043)</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(2,377)</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(2,064)</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7"/>
                  </a:ext>
                </a:extLst>
              </a:tr>
              <a:tr h="251460">
                <a:tc>
                  <a:txBody>
                    <a:bodyPr/>
                    <a:lstStyle/>
                    <a:p>
                      <a:pPr marL="0" indent="0">
                        <a:buNone/>
                      </a:pPr>
                      <a:r>
                        <a:rPr lang="en-US" sz="1000" i="1" dirty="0">
                          <a:solidFill>
                            <a:srgbClr val="8A92A3"/>
                          </a:solidFill>
                          <a:latin typeface="Arial" pitchFamily="34" charset="0"/>
                          <a:ea typeface="Arial" pitchFamily="34" charset="-122"/>
                          <a:cs typeface="Arial" pitchFamily="34" charset="-120"/>
                        </a:rPr>
                        <a:t>CapEx % of revenue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9.0%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8.0%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6.5%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4.5%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8A92A3"/>
                          </a:solidFill>
                          <a:latin typeface="Arial" pitchFamily="34" charset="0"/>
                          <a:ea typeface="Arial" pitchFamily="34" charset="-122"/>
                          <a:cs typeface="Arial" pitchFamily="34" charset="-120"/>
                        </a:rPr>
                        <a:t>3.5%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8"/>
                  </a:ext>
                </a:extLst>
              </a:tr>
              <a:tr h="251460">
                <a:tc>
                  <a:txBody>
                    <a:bodyPr/>
                    <a:lstStyle/>
                    <a:p>
                      <a:pPr marL="0" indent="0">
                        <a:buNone/>
                      </a:pPr>
                      <a:r>
                        <a:rPr lang="en-US" sz="1000" b="1" dirty="0">
                          <a:solidFill>
                            <a:srgbClr val="2D3540"/>
                          </a:solidFill>
                          <a:latin typeface="Arial" pitchFamily="34" charset="0"/>
                          <a:ea typeface="Arial" pitchFamily="34" charset="-122"/>
                          <a:cs typeface="Arial" pitchFamily="34" charset="-120"/>
                        </a:rPr>
                        <a:t>UFCF</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95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783</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1,946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3,510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b="1" dirty="0">
                          <a:solidFill>
                            <a:srgbClr val="2D3540"/>
                          </a:solidFill>
                          <a:latin typeface="Arial" pitchFamily="34" charset="0"/>
                          <a:ea typeface="Arial" pitchFamily="34" charset="-122"/>
                          <a:cs typeface="Arial" pitchFamily="34" charset="-120"/>
                        </a:rPr>
                        <a:t>4,802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11" name="Text 7"/>
          <p:cNvSpPr/>
          <p:nvPr/>
        </p:nvSpPr>
        <p:spPr>
          <a:xfrm>
            <a:off x="5760720" y="4114800"/>
            <a:ext cx="59436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ENTERPRISE VALUE BRIDGE — EXIT MULTIPLE METHOD</a:t>
            </a:r>
            <a:endParaRPr lang="en-US" sz="900" dirty="0"/>
          </a:p>
        </p:txBody>
      </p:sp>
      <p:graphicFrame>
        <p:nvGraphicFramePr>
          <p:cNvPr id="19" name="Table 2"/>
          <p:cNvGraphicFramePr>
            <a:graphicFrameLocks noGrp="1"/>
          </p:cNvGraphicFramePr>
          <p:nvPr>
            <p:extLst>
              <p:ext uri="{D42A27DB-BD31-4B8C-83A1-F6EECF244321}">
                <p14:modId xmlns:p14="http://schemas.microsoft.com/office/powerpoint/2010/main" val="1579011935"/>
              </p:ext>
            </p:extLst>
          </p:nvPr>
        </p:nvGraphicFramePr>
        <p:xfrm>
          <a:off x="5760720" y="4389120"/>
          <a:ext cx="5943600" cy="2011680"/>
        </p:xfrm>
        <a:graphic>
          <a:graphicData uri="http://schemas.openxmlformats.org/drawingml/2006/table">
            <a:tbl>
              <a:tblPr/>
              <a:tblGrid>
                <a:gridCol w="4114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192024">
                <a:tc>
                  <a:txBody>
                    <a:bodyPr/>
                    <a:lstStyle/>
                    <a:p>
                      <a:pPr marL="0" indent="0">
                        <a:buNone/>
                      </a:pPr>
                      <a:r>
                        <a:rPr lang="en-US" sz="1000" dirty="0">
                          <a:solidFill>
                            <a:srgbClr val="5A6275"/>
                          </a:solidFill>
                          <a:latin typeface="Arial" pitchFamily="34" charset="0"/>
                          <a:ea typeface="Arial" pitchFamily="34" charset="-122"/>
                          <a:cs typeface="Arial" pitchFamily="34" charset="-120"/>
                        </a:rPr>
                        <a:t>PV of Stage 1 UFCF (Years 1-5)</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5,406</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0"/>
                  </a:ext>
                </a:extLst>
              </a:tr>
              <a:tr h="192024">
                <a:tc>
                  <a:txBody>
                    <a:bodyPr/>
                    <a:lstStyle/>
                    <a:p>
                      <a:pPr marL="0" indent="0">
                        <a:buNone/>
                      </a:pPr>
                      <a:r>
                        <a:rPr lang="en-US" sz="1000" dirty="0">
                          <a:solidFill>
                            <a:srgbClr val="5A6275"/>
                          </a:solidFill>
                          <a:latin typeface="Arial" pitchFamily="34" charset="0"/>
                          <a:ea typeface="Arial" pitchFamily="34" charset="-122"/>
                          <a:cs typeface="Arial" pitchFamily="34" charset="-120"/>
                        </a:rPr>
                        <a:t>Terminal Value @ 8.0x 2030E EBITDA</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79,328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1"/>
                  </a:ext>
                </a:extLst>
              </a:tr>
              <a:tr h="192024">
                <a:tc>
                  <a:txBody>
                    <a:bodyPr/>
                    <a:lstStyle/>
                    <a:p>
                      <a:pPr marL="0" indent="0">
                        <a:buNone/>
                      </a:pPr>
                      <a:r>
                        <a:rPr lang="en-US" sz="1000" dirty="0">
                          <a:solidFill>
                            <a:srgbClr val="5A6275"/>
                          </a:solidFill>
                          <a:latin typeface="Arial" pitchFamily="34" charset="0"/>
                          <a:ea typeface="Arial" pitchFamily="34" charset="-122"/>
                          <a:cs typeface="Arial" pitchFamily="34" charset="-120"/>
                        </a:rPr>
                        <a:t>PV of Terminal Value @ 24.58% WACC</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28,901</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2"/>
                  </a:ext>
                </a:extLst>
              </a:tr>
              <a:tr h="192024">
                <a:tc>
                  <a:txBody>
                    <a:bodyPr/>
                    <a:lstStyle/>
                    <a:p>
                      <a:pPr marL="0" indent="0">
                        <a:buNone/>
                      </a:pPr>
                      <a:r>
                        <a:rPr lang="en-US" sz="1100" b="1" dirty="0">
                          <a:solidFill>
                            <a:srgbClr val="1B2A4E"/>
                          </a:solidFill>
                          <a:latin typeface="Arial" pitchFamily="34" charset="0"/>
                          <a:ea typeface="Arial" pitchFamily="34" charset="-122"/>
                          <a:cs typeface="Arial" pitchFamily="34" charset="-120"/>
                        </a:rPr>
                        <a:t>Enterprise Value</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100" b="1" dirty="0">
                          <a:solidFill>
                            <a:srgbClr val="1B2A4E"/>
                          </a:solidFill>
                          <a:latin typeface="Arial" pitchFamily="34" charset="0"/>
                          <a:ea typeface="Arial" pitchFamily="34" charset="-122"/>
                          <a:cs typeface="Arial" pitchFamily="34" charset="-120"/>
                        </a:rPr>
                        <a:t>34,307</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03"/>
                  </a:ext>
                </a:extLst>
              </a:tr>
              <a:tr h="192024">
                <a:tc>
                  <a:txBody>
                    <a:bodyPr/>
                    <a:lstStyle/>
                    <a:p>
                      <a:pPr marL="0" indent="0">
                        <a:buNone/>
                      </a:pPr>
                      <a:r>
                        <a:rPr lang="en-US" sz="1000" dirty="0">
                          <a:solidFill>
                            <a:srgbClr val="5A6275"/>
                          </a:solidFill>
                          <a:latin typeface="Arial" pitchFamily="34" charset="0"/>
                          <a:ea typeface="Arial" pitchFamily="34" charset="-122"/>
                          <a:cs typeface="Arial" pitchFamily="34" charset="-120"/>
                        </a:rPr>
                        <a:t>Less: Net Debt</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(5,632)</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4"/>
                  </a:ext>
                </a:extLst>
              </a:tr>
              <a:tr h="192024">
                <a:tc>
                  <a:txBody>
                    <a:bodyPr/>
                    <a:lstStyle/>
                    <a:p>
                      <a:pPr marL="0" indent="0">
                        <a:buNone/>
                      </a:pPr>
                      <a:r>
                        <a:rPr lang="en-US" sz="1100" b="1" dirty="0">
                          <a:solidFill>
                            <a:srgbClr val="1B2A4E"/>
                          </a:solidFill>
                          <a:latin typeface="Arial" pitchFamily="34" charset="0"/>
                          <a:ea typeface="Arial" pitchFamily="34" charset="-122"/>
                          <a:cs typeface="Arial" pitchFamily="34" charset="-120"/>
                        </a:rPr>
                        <a:t>Equity Value</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100" b="1" dirty="0">
                          <a:solidFill>
                            <a:srgbClr val="1B2A4E"/>
                          </a:solidFill>
                          <a:latin typeface="Arial" pitchFamily="34" charset="0"/>
                          <a:ea typeface="Arial" pitchFamily="34" charset="-122"/>
                          <a:cs typeface="Arial" pitchFamily="34" charset="-120"/>
                        </a:rPr>
                        <a:t>28,675</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05"/>
                  </a:ext>
                </a:extLst>
              </a:tr>
              <a:tr h="192024">
                <a:tc>
                  <a:txBody>
                    <a:bodyPr/>
                    <a:lstStyle/>
                    <a:p>
                      <a:pPr marL="0" indent="0">
                        <a:buNone/>
                      </a:pPr>
                      <a:r>
                        <a:rPr lang="en-US" sz="1000" dirty="0">
                          <a:solidFill>
                            <a:srgbClr val="5A6275"/>
                          </a:solidFill>
                          <a:latin typeface="Arial" pitchFamily="34" charset="0"/>
                          <a:ea typeface="Arial" pitchFamily="34" charset="-122"/>
                          <a:cs typeface="Arial" pitchFamily="34" charset="-120"/>
                        </a:rPr>
                        <a:t>Diluted Shares (m)</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r">
                        <a:buNone/>
                      </a:pPr>
                      <a:r>
                        <a:rPr lang="en-US" sz="1000" dirty="0">
                          <a:solidFill>
                            <a:srgbClr val="2D3540"/>
                          </a:solidFill>
                          <a:latin typeface="Arial" pitchFamily="34" charset="0"/>
                          <a:ea typeface="Arial" pitchFamily="34" charset="-122"/>
                          <a:cs typeface="Arial" pitchFamily="34" charset="-120"/>
                        </a:rPr>
                        <a:t>1,176.8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6"/>
                  </a:ext>
                </a:extLst>
              </a:tr>
              <a:tr h="192024">
                <a:tc>
                  <a:txBody>
                    <a:bodyPr/>
                    <a:lstStyle/>
                    <a:p>
                      <a:pPr marL="0" indent="0">
                        <a:buNone/>
                      </a:pPr>
                      <a:r>
                        <a:rPr lang="en-US" sz="1200" b="1" dirty="0">
                          <a:solidFill>
                            <a:srgbClr val="1B2A4E"/>
                          </a:solidFill>
                          <a:latin typeface="Arial" pitchFamily="34" charset="0"/>
                          <a:ea typeface="Arial" pitchFamily="34" charset="-122"/>
                          <a:cs typeface="Arial" pitchFamily="34" charset="-120"/>
                        </a:rPr>
                        <a:t>Implied Value per Share (EGP)</a:t>
                      </a:r>
                      <a:endParaRPr lang="en-US" sz="12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r">
                        <a:buNone/>
                      </a:pPr>
                      <a:r>
                        <a:rPr lang="en-US" sz="1200" b="1" dirty="0">
                          <a:solidFill>
                            <a:srgbClr val="1B2A4E"/>
                          </a:solidFill>
                          <a:latin typeface="Arial" pitchFamily="34" charset="0"/>
                          <a:ea typeface="Arial" pitchFamily="34" charset="-122"/>
                          <a:cs typeface="Arial" pitchFamily="34" charset="-120"/>
                        </a:rPr>
                        <a:t>24.37</a:t>
                      </a:r>
                      <a:endParaRPr lang="en-US" sz="12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07"/>
                  </a:ext>
                </a:extLst>
              </a:tr>
            </a:tbl>
          </a:graphicData>
        </a:graphic>
      </p:graphicFrame>
      <p:sp>
        <p:nvSpPr>
          <p:cNvPr id="10" name="Text 8"/>
          <p:cNvSpPr/>
          <p:nvPr/>
        </p:nvSpPr>
        <p:spPr>
          <a:xfrm>
            <a:off x="457200" y="5166360"/>
            <a:ext cx="502920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METHODOLOGY NOTES</a:t>
            </a:r>
            <a:endParaRPr lang="en-US" sz="900" dirty="0"/>
          </a:p>
        </p:txBody>
      </p:sp>
      <p:sp>
        <p:nvSpPr>
          <p:cNvPr id="14" name="Text 9"/>
          <p:cNvSpPr/>
          <p:nvPr/>
        </p:nvSpPr>
        <p:spPr>
          <a:xfrm>
            <a:off x="457200" y="5440680"/>
            <a:ext cx="5029200" cy="1097280"/>
          </a:xfrm>
          <a:prstGeom prst="rect">
            <a:avLst/>
          </a:prstGeom>
          <a:noFill/>
          <a:ln/>
        </p:spPr>
        <p:txBody>
          <a:bodyPr wrap="square" lIns="0" tIns="0" rIns="0" bIns="0" rtlCol="0" anchor="ctr"/>
          <a:lstStyle/>
          <a:p>
            <a:pPr marL="342900" indent="-342900">
              <a:spcAft>
                <a:spcPts val="300"/>
              </a:spcAft>
              <a:buSzPct val="100000"/>
              <a:buChar char="▪"/>
            </a:pPr>
            <a:r>
              <a:rPr lang="en-US" sz="900" dirty="0">
                <a:solidFill>
                  <a:srgbClr val="2D3540"/>
                </a:solidFill>
                <a:latin typeface="Arial" pitchFamily="34" charset="0"/>
                <a:ea typeface="Arial" pitchFamily="34" charset="-122"/>
                <a:cs typeface="Arial" pitchFamily="34" charset="-120"/>
              </a:rPr>
              <a:t>EGP-denominated DCF: Rf already reflects Egypt sovereign/inflation risk; we use US mature market ERP only to avoid double-counting country risk in the cost of equity.</a:t>
            </a:r>
            <a:endParaRPr lang="en-US" sz="900" dirty="0"/>
          </a:p>
          <a:p>
            <a:pPr marL="342900" indent="-342900">
              <a:spcAft>
                <a:spcPts val="300"/>
              </a:spcAft>
              <a:buSzPct val="100000"/>
              <a:buChar char="▪"/>
            </a:pPr>
            <a:r>
              <a:rPr lang="en-US" sz="900" dirty="0">
                <a:solidFill>
                  <a:srgbClr val="2D3540"/>
                </a:solidFill>
                <a:latin typeface="Arial" pitchFamily="34" charset="0"/>
                <a:ea typeface="Arial" pitchFamily="34" charset="-122"/>
                <a:cs typeface="Arial" pitchFamily="34" charset="-120"/>
              </a:rPr>
              <a:t>Terminal value uses 8.0x EBITDA — 15% discount to current EGX FMCG comp median (9.55x) reflecting normalization risk over 5-year horizon.</a:t>
            </a:r>
            <a:endParaRPr lang="en-US" sz="900" dirty="0"/>
          </a:p>
          <a:p>
            <a:pPr marL="342900" indent="-342900">
              <a:spcAft>
                <a:spcPts val="300"/>
              </a:spcAft>
              <a:buSzPct val="100000"/>
              <a:buChar char="▪"/>
            </a:pPr>
            <a:r>
              <a:rPr lang="en-US" sz="900" dirty="0">
                <a:solidFill>
                  <a:srgbClr val="2D3540"/>
                </a:solidFill>
                <a:latin typeface="Arial" pitchFamily="34" charset="0"/>
                <a:ea typeface="Arial" pitchFamily="34" charset="-122"/>
                <a:cs typeface="Arial" pitchFamily="34" charset="-120"/>
              </a:rPr>
              <a:t>Mid-year convention disabled; cash flows discounted to fiscal year-end. Stub period (60.4% of FY26) applied to first forecast year.</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28600"/>
            <a:ext cx="7315200" cy="228600"/>
          </a:xfrm>
          <a:prstGeom prst="rect">
            <a:avLst/>
          </a:prstGeom>
          <a:noFill/>
          <a:ln/>
        </p:spPr>
        <p:txBody>
          <a:bodyPr wrap="square" lIns="0" tIns="0" rIns="0" bIns="0" rtlCol="0" anchor="ctr"/>
          <a:lstStyle/>
          <a:p>
            <a:pPr marL="0" indent="0">
              <a:buNone/>
            </a:pPr>
            <a:r>
              <a:rPr lang="en-US" sz="800" kern="0" spc="200" dirty="0">
                <a:solidFill>
                  <a:srgbClr val="8A92A3"/>
                </a:solidFill>
                <a:latin typeface="Arial" pitchFamily="34" charset="0"/>
                <a:ea typeface="Arial" pitchFamily="34" charset="-122"/>
                <a:cs typeface="Arial" pitchFamily="34" charset="-120"/>
              </a:rPr>
              <a:t>JUHAYNA FOOD INDUSTRIES  |  JUFO.CA  |  EQUITY RESEARCH</a:t>
            </a:r>
            <a:endParaRPr lang="en-US" sz="800" dirty="0"/>
          </a:p>
        </p:txBody>
      </p:sp>
      <p:sp>
        <p:nvSpPr>
          <p:cNvPr id="3" name="Text 1"/>
          <p:cNvSpPr/>
          <p:nvPr/>
        </p:nvSpPr>
        <p:spPr>
          <a:xfrm>
            <a:off x="7772400" y="228600"/>
            <a:ext cx="3931920" cy="228600"/>
          </a:xfrm>
          <a:prstGeom prst="rect">
            <a:avLst/>
          </a:prstGeom>
          <a:noFill/>
          <a:ln/>
        </p:spPr>
        <p:txBody>
          <a:bodyPr wrap="square" lIns="0" tIns="0" rIns="0" bIns="0" rtlCol="0" anchor="ctr"/>
          <a:lstStyle/>
          <a:p>
            <a:pPr marL="0" indent="0" algn="r">
              <a:buNone/>
            </a:pPr>
            <a:r>
              <a:rPr lang="en-US" sz="800" kern="0" spc="200" dirty="0">
                <a:solidFill>
                  <a:srgbClr val="8A92A3"/>
                </a:solidFill>
                <a:latin typeface="Arial" pitchFamily="34" charset="0"/>
                <a:ea typeface="Arial" pitchFamily="34" charset="-122"/>
                <a:cs typeface="Arial" pitchFamily="34" charset="-120"/>
              </a:rPr>
              <a:t>SENSITIVITY</a:t>
            </a:r>
            <a:endParaRPr lang="en-US" sz="800" dirty="0"/>
          </a:p>
        </p:txBody>
      </p:sp>
      <p:sp>
        <p:nvSpPr>
          <p:cNvPr id="5" name="Text 3"/>
          <p:cNvSpPr/>
          <p:nvPr/>
        </p:nvSpPr>
        <p:spPr>
          <a:xfrm>
            <a:off x="10789920" y="6537960"/>
            <a:ext cx="914400" cy="228600"/>
          </a:xfrm>
          <a:prstGeom prst="rect">
            <a:avLst/>
          </a:prstGeom>
          <a:noFill/>
          <a:ln/>
        </p:spPr>
        <p:txBody>
          <a:bodyPr wrap="square" lIns="0" tIns="0" rIns="0" bIns="0" rtlCol="0" anchor="ctr"/>
          <a:lstStyle/>
          <a:p>
            <a:pPr marL="0" indent="0" algn="r">
              <a:buNone/>
            </a:pPr>
            <a:r>
              <a:rPr lang="en-US" sz="800" dirty="0">
                <a:solidFill>
                  <a:srgbClr val="8A92A3"/>
                </a:solidFill>
                <a:latin typeface="Arial" pitchFamily="34" charset="0"/>
                <a:ea typeface="Arial" pitchFamily="34" charset="-122"/>
                <a:cs typeface="Arial" pitchFamily="34" charset="-120"/>
              </a:rPr>
              <a:t>7 / 8</a:t>
            </a:r>
            <a:endParaRPr lang="en-US" sz="800" dirty="0"/>
          </a:p>
        </p:txBody>
      </p:sp>
      <p:sp>
        <p:nvSpPr>
          <p:cNvPr id="6" name="Text 4"/>
          <p:cNvSpPr/>
          <p:nvPr/>
        </p:nvSpPr>
        <p:spPr>
          <a:xfrm>
            <a:off x="457200" y="594360"/>
            <a:ext cx="11247120" cy="502920"/>
          </a:xfrm>
          <a:prstGeom prst="rect">
            <a:avLst/>
          </a:prstGeom>
          <a:noFill/>
          <a:ln/>
        </p:spPr>
        <p:txBody>
          <a:bodyPr wrap="square" lIns="0" tIns="0" rIns="0" bIns="0" rtlCol="0" anchor="ctr"/>
          <a:lstStyle/>
          <a:p>
            <a:pPr marL="0" indent="0">
              <a:buNone/>
            </a:pPr>
            <a:r>
              <a:rPr lang="en-US" sz="2200" b="1" dirty="0">
                <a:solidFill>
                  <a:srgbClr val="1B2A4E"/>
                </a:solidFill>
                <a:latin typeface="Arial" pitchFamily="34" charset="0"/>
                <a:ea typeface="Arial" pitchFamily="34" charset="-122"/>
                <a:cs typeface="Arial" pitchFamily="34" charset="-120"/>
              </a:rPr>
              <a:t>Sensitivity Analysis</a:t>
            </a:r>
            <a:endParaRPr lang="en-US" sz="2200" dirty="0"/>
          </a:p>
        </p:txBody>
      </p:sp>
      <p:sp>
        <p:nvSpPr>
          <p:cNvPr id="7" name="Text 5"/>
          <p:cNvSpPr/>
          <p:nvPr/>
        </p:nvSpPr>
        <p:spPr>
          <a:xfrm>
            <a:off x="457200" y="1143000"/>
            <a:ext cx="11247120" cy="228600"/>
          </a:xfrm>
          <a:prstGeom prst="rect">
            <a:avLst/>
          </a:prstGeom>
          <a:noFill/>
          <a:ln/>
        </p:spPr>
        <p:txBody>
          <a:bodyPr wrap="square" lIns="0" tIns="0" rIns="0" bIns="0" rtlCol="0" anchor="ctr"/>
          <a:lstStyle/>
          <a:p>
            <a:pPr marL="0" indent="0">
              <a:buNone/>
            </a:pPr>
            <a:r>
              <a:rPr lang="en-US" sz="1000" i="1" dirty="0">
                <a:solidFill>
                  <a:srgbClr val="8A92A3"/>
                </a:solidFill>
                <a:latin typeface="Arial" pitchFamily="34" charset="0"/>
                <a:ea typeface="Arial" pitchFamily="34" charset="-122"/>
                <a:cs typeface="Arial" pitchFamily="34" charset="-120"/>
              </a:rPr>
              <a:t>Equity value per share (EGP) across WACC × Exit Multiple — bear, base, bull scenarios</a:t>
            </a:r>
            <a:endParaRPr lang="en-US" sz="100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457200" y="1508760"/>
          <a:ext cx="11247120" cy="2176272"/>
        </p:xfrm>
        <a:graphic>
          <a:graphicData uri="http://schemas.openxmlformats.org/drawingml/2006/table">
            <a:tbl>
              <a:tblPr/>
              <a:tblGrid>
                <a:gridCol w="210312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gridCol w="1828800">
                  <a:extLst>
                    <a:ext uri="{9D8B030D-6E8A-4147-A177-3AD203B41FA5}">
                      <a16:colId xmlns:a16="http://schemas.microsoft.com/office/drawing/2014/main" val="20005"/>
                    </a:ext>
                  </a:extLst>
                </a:gridCol>
              </a:tblGrid>
              <a:tr h="310896">
                <a:tc>
                  <a:txBody>
                    <a:bodyPr/>
                    <a:lstStyle/>
                    <a:p>
                      <a:pPr marL="0" indent="0">
                        <a:buNone/>
                      </a:pPr>
                      <a:endParaRPr lang="en-US" sz="1200" dirty="0"/>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gridSpan="5">
                  <a:txBody>
                    <a:bodyPr/>
                    <a:lstStyle/>
                    <a:p>
                      <a:pPr marL="0" indent="0" algn="ctr">
                        <a:buNone/>
                      </a:pPr>
                      <a:r>
                        <a:rPr lang="en-US" sz="1000" b="1" dirty="0">
                          <a:solidFill>
                            <a:srgbClr val="2D3540"/>
                          </a:solidFill>
                          <a:latin typeface="Arial" pitchFamily="34" charset="0"/>
                          <a:ea typeface="Arial" pitchFamily="34" charset="-122"/>
                          <a:cs typeface="Arial" pitchFamily="34" charset="-120"/>
                        </a:rPr>
                        <a:t>WACC</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10896">
                <a:tc>
                  <a:txBody>
                    <a:bodyPr/>
                    <a:lstStyle/>
                    <a:p>
                      <a:pPr marL="0" indent="0">
                        <a:buNone/>
                      </a:pPr>
                      <a:r>
                        <a:rPr lang="en-US" sz="1000" b="1" dirty="0">
                          <a:solidFill>
                            <a:srgbClr val="2D3540"/>
                          </a:solidFill>
                          <a:latin typeface="Arial" pitchFamily="34" charset="0"/>
                          <a:ea typeface="Arial" pitchFamily="34" charset="-122"/>
                          <a:cs typeface="Arial" pitchFamily="34" charset="-120"/>
                        </a:rPr>
                        <a:t>Exit Multiple</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ctr">
                        <a:buNone/>
                      </a:pPr>
                      <a:r>
                        <a:rPr lang="en-US" sz="1000" b="1" dirty="0">
                          <a:solidFill>
                            <a:srgbClr val="2D3540"/>
                          </a:solidFill>
                          <a:latin typeface="Arial" pitchFamily="34" charset="0"/>
                          <a:ea typeface="Arial" pitchFamily="34" charset="-122"/>
                          <a:cs typeface="Arial" pitchFamily="34" charset="-120"/>
                        </a:rPr>
                        <a:t>22.00%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ctr">
                        <a:buNone/>
                      </a:pPr>
                      <a:r>
                        <a:rPr lang="en-US" sz="1000" b="1" dirty="0">
                          <a:solidFill>
                            <a:srgbClr val="2D3540"/>
                          </a:solidFill>
                          <a:latin typeface="Arial" pitchFamily="34" charset="0"/>
                          <a:ea typeface="Arial" pitchFamily="34" charset="-122"/>
                          <a:cs typeface="Arial" pitchFamily="34" charset="-120"/>
                        </a:rPr>
                        <a:t>23.00%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ctr">
                        <a:buNone/>
                      </a:pPr>
                      <a:r>
                        <a:rPr lang="en-US" sz="1000" b="1" dirty="0">
                          <a:solidFill>
                            <a:srgbClr val="1B2A4E"/>
                          </a:solidFill>
                          <a:latin typeface="Arial" pitchFamily="34" charset="0"/>
                          <a:ea typeface="Arial" pitchFamily="34" charset="-122"/>
                          <a:cs typeface="Arial" pitchFamily="34" charset="-120"/>
                        </a:rPr>
                        <a:t>24.58%</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ctr">
                        <a:buNone/>
                      </a:pPr>
                      <a:r>
                        <a:rPr lang="en-US" sz="1000" b="1" dirty="0">
                          <a:solidFill>
                            <a:srgbClr val="2D3540"/>
                          </a:solidFill>
                          <a:latin typeface="Arial" pitchFamily="34" charset="0"/>
                          <a:ea typeface="Arial" pitchFamily="34" charset="-122"/>
                          <a:cs typeface="Arial" pitchFamily="34" charset="-120"/>
                        </a:rPr>
                        <a:t>26.00%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ctr">
                        <a:buNone/>
                      </a:pPr>
                      <a:r>
                        <a:rPr lang="en-US" sz="1000" b="1" dirty="0">
                          <a:solidFill>
                            <a:srgbClr val="2D3540"/>
                          </a:solidFill>
                          <a:latin typeface="Arial" pitchFamily="34" charset="0"/>
                          <a:ea typeface="Arial" pitchFamily="34" charset="-122"/>
                          <a:cs typeface="Arial" pitchFamily="34" charset="-120"/>
                        </a:rPr>
                        <a:t>28.00%</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extLst>
                  <a:ext uri="{0D108BD9-81ED-4DB2-BD59-A6C34878D82A}">
                    <a16:rowId xmlns:a16="http://schemas.microsoft.com/office/drawing/2014/main" val="10001"/>
                  </a:ext>
                </a:extLst>
              </a:tr>
              <a:tr h="310896">
                <a:tc>
                  <a:txBody>
                    <a:bodyPr/>
                    <a:lstStyle/>
                    <a:p>
                      <a:pPr marL="0" indent="0">
                        <a:buNone/>
                      </a:pPr>
                      <a:r>
                        <a:rPr lang="en-US" sz="1000" b="1" dirty="0">
                          <a:solidFill>
                            <a:srgbClr val="2D3540"/>
                          </a:solidFill>
                          <a:latin typeface="Arial" pitchFamily="34" charset="0"/>
                          <a:ea typeface="Arial" pitchFamily="34" charset="-122"/>
                          <a:cs typeface="Arial" pitchFamily="34" charset="-120"/>
                        </a:rPr>
                        <a:t>6.0x</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20.31</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19.47</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18.20</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8B2030"/>
                          </a:solidFill>
                          <a:latin typeface="Arial" pitchFamily="34" charset="0"/>
                          <a:ea typeface="Arial" pitchFamily="34" charset="-122"/>
                          <a:cs typeface="Arial" pitchFamily="34" charset="-120"/>
                        </a:rPr>
                        <a:t>17.14</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8B2030"/>
                          </a:solidFill>
                          <a:latin typeface="Arial" pitchFamily="34" charset="0"/>
                          <a:ea typeface="Arial" pitchFamily="34" charset="-122"/>
                          <a:cs typeface="Arial" pitchFamily="34" charset="-120"/>
                        </a:rPr>
                        <a:t>15.75</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2"/>
                  </a:ext>
                </a:extLst>
              </a:tr>
              <a:tr h="310896">
                <a:tc>
                  <a:txBody>
                    <a:bodyPr/>
                    <a:lstStyle/>
                    <a:p>
                      <a:pPr marL="0" indent="0">
                        <a:buNone/>
                      </a:pPr>
                      <a:r>
                        <a:rPr lang="en-US" sz="1000" b="1" dirty="0">
                          <a:solidFill>
                            <a:srgbClr val="2D3540"/>
                          </a:solidFill>
                          <a:latin typeface="Arial" pitchFamily="34" charset="0"/>
                          <a:ea typeface="Arial" pitchFamily="34" charset="-122"/>
                          <a:cs typeface="Arial" pitchFamily="34" charset="-120"/>
                        </a:rPr>
                        <a:t>7.0x</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23.69</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22.72</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21.27</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20.05</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18.46</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3"/>
                  </a:ext>
                </a:extLst>
              </a:tr>
              <a:tr h="310896">
                <a:tc>
                  <a:txBody>
                    <a:bodyPr/>
                    <a:lstStyle/>
                    <a:p>
                      <a:pPr marL="0" indent="0">
                        <a:buNone/>
                      </a:pPr>
                      <a:r>
                        <a:rPr lang="en-US" sz="1000" b="1" dirty="0">
                          <a:solidFill>
                            <a:srgbClr val="1B2A4E"/>
                          </a:solidFill>
                          <a:latin typeface="Arial" pitchFamily="34" charset="0"/>
                          <a:ea typeface="Arial" pitchFamily="34" charset="-122"/>
                          <a:cs typeface="Arial" pitchFamily="34" charset="-120"/>
                        </a:rPr>
                        <a:t>8.0x</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27.06</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25.97</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b="1" dirty="0">
                          <a:solidFill>
                            <a:srgbClr val="FFFFFF"/>
                          </a:solidFill>
                          <a:latin typeface="Arial" pitchFamily="34" charset="0"/>
                          <a:ea typeface="Arial" pitchFamily="34" charset="-122"/>
                          <a:cs typeface="Arial" pitchFamily="34" charset="-120"/>
                        </a:rPr>
                        <a:t>24.34</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1B2A4E"/>
                    </a:solidFill>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22.96</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21.16</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4"/>
                  </a:ext>
                </a:extLst>
              </a:tr>
              <a:tr h="310896">
                <a:tc>
                  <a:txBody>
                    <a:bodyPr/>
                    <a:lstStyle/>
                    <a:p>
                      <a:pPr marL="0" indent="0">
                        <a:buNone/>
                      </a:pPr>
                      <a:r>
                        <a:rPr lang="en-US" sz="1000" b="1" dirty="0">
                          <a:solidFill>
                            <a:srgbClr val="2D3540"/>
                          </a:solidFill>
                          <a:latin typeface="Arial" pitchFamily="34" charset="0"/>
                          <a:ea typeface="Arial" pitchFamily="34" charset="-122"/>
                          <a:cs typeface="Arial" pitchFamily="34" charset="-120"/>
                        </a:rPr>
                        <a:t>9.0x</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ctr">
                        <a:buNone/>
                      </a:pPr>
                      <a:r>
                        <a:rPr lang="en-US" sz="1100" dirty="0">
                          <a:solidFill>
                            <a:srgbClr val="1F4D1F"/>
                          </a:solidFill>
                          <a:latin typeface="Arial" pitchFamily="34" charset="0"/>
                          <a:ea typeface="Arial" pitchFamily="34" charset="-122"/>
                          <a:cs typeface="Arial" pitchFamily="34" charset="-120"/>
                        </a:rPr>
                        <a:t>30.44</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1F4D1F"/>
                          </a:solidFill>
                          <a:latin typeface="Arial" pitchFamily="34" charset="0"/>
                          <a:ea typeface="Arial" pitchFamily="34" charset="-122"/>
                          <a:cs typeface="Arial" pitchFamily="34" charset="-120"/>
                        </a:rPr>
                        <a:t>29.22</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27.40</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25.87</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23.87</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5"/>
                  </a:ext>
                </a:extLst>
              </a:tr>
              <a:tr h="310896">
                <a:tc>
                  <a:txBody>
                    <a:bodyPr/>
                    <a:lstStyle/>
                    <a:p>
                      <a:pPr marL="0" indent="0">
                        <a:buNone/>
                      </a:pPr>
                      <a:r>
                        <a:rPr lang="en-US" sz="1000" b="1" dirty="0">
                          <a:solidFill>
                            <a:srgbClr val="2D3540"/>
                          </a:solidFill>
                          <a:latin typeface="Arial" pitchFamily="34" charset="0"/>
                          <a:ea typeface="Arial" pitchFamily="34" charset="-122"/>
                          <a:cs typeface="Arial" pitchFamily="34" charset="-120"/>
                        </a:rPr>
                        <a:t>10.0x</a:t>
                      </a:r>
                      <a:endParaRPr lang="en-US" sz="10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solidFill>
                      <a:srgbClr val="F6F7F9"/>
                    </a:solidFill>
                  </a:tcPr>
                </a:tc>
                <a:tc>
                  <a:txBody>
                    <a:bodyPr/>
                    <a:lstStyle/>
                    <a:p>
                      <a:pPr marL="0" indent="0" algn="ctr">
                        <a:buNone/>
                      </a:pPr>
                      <a:r>
                        <a:rPr lang="en-US" sz="1100" dirty="0">
                          <a:solidFill>
                            <a:srgbClr val="1F4D1F"/>
                          </a:solidFill>
                          <a:latin typeface="Arial" pitchFamily="34" charset="0"/>
                          <a:ea typeface="Arial" pitchFamily="34" charset="-122"/>
                          <a:cs typeface="Arial" pitchFamily="34" charset="-120"/>
                        </a:rPr>
                        <a:t>33.81</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1F4D1F"/>
                          </a:solidFill>
                          <a:latin typeface="Arial" pitchFamily="34" charset="0"/>
                          <a:ea typeface="Arial" pitchFamily="34" charset="-122"/>
                          <a:cs typeface="Arial" pitchFamily="34" charset="-120"/>
                        </a:rPr>
                        <a:t>32.47</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1F4D1F"/>
                          </a:solidFill>
                          <a:latin typeface="Arial" pitchFamily="34" charset="0"/>
                          <a:ea typeface="Arial" pitchFamily="34" charset="-122"/>
                          <a:cs typeface="Arial" pitchFamily="34" charset="-120"/>
                        </a:rPr>
                        <a:t>30.47</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1F4D1F"/>
                          </a:solidFill>
                          <a:latin typeface="Arial" pitchFamily="34" charset="0"/>
                          <a:ea typeface="Arial" pitchFamily="34" charset="-122"/>
                          <a:cs typeface="Arial" pitchFamily="34" charset="-120"/>
                        </a:rPr>
                        <a:t>28.78</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tc>
                  <a:txBody>
                    <a:bodyPr/>
                    <a:lstStyle/>
                    <a:p>
                      <a:pPr marL="0" indent="0" algn="ctr">
                        <a:buNone/>
                      </a:pPr>
                      <a:r>
                        <a:rPr lang="en-US" sz="1100" dirty="0">
                          <a:solidFill>
                            <a:srgbClr val="2D3540"/>
                          </a:solidFill>
                          <a:latin typeface="Arial" pitchFamily="34" charset="0"/>
                          <a:ea typeface="Arial" pitchFamily="34" charset="-122"/>
                          <a:cs typeface="Arial" pitchFamily="34" charset="-120"/>
                        </a:rPr>
                        <a:t>26.58</a:t>
                      </a:r>
                      <a:endParaRPr lang="en-US" sz="1100" dirty="0">
                        <a:latin typeface="Arial" charset="0"/>
                        <a:ea typeface="Arial" charset="0"/>
                        <a:cs typeface="Arial" charset="0"/>
                      </a:endParaRPr>
                    </a:p>
                  </a:txBody>
                  <a:tcPr>
                    <a:lnL w="6350" cap="flat" cmpd="sng" algn="ctr">
                      <a:solidFill>
                        <a:srgbClr val="D5D9E0"/>
                      </a:solidFill>
                      <a:prstDash val="solid"/>
                      <a:round/>
                      <a:headEnd type="none" w="med" len="med"/>
                      <a:tailEnd type="none" w="med" len="med"/>
                    </a:lnL>
                    <a:lnR w="6350" cap="flat" cmpd="sng" algn="ctr">
                      <a:solidFill>
                        <a:srgbClr val="D5D9E0"/>
                      </a:solidFill>
                      <a:prstDash val="solid"/>
                      <a:round/>
                      <a:headEnd type="none" w="med" len="med"/>
                      <a:tailEnd type="none" w="med" len="med"/>
                    </a:lnR>
                    <a:lnT w="6350" cap="flat" cmpd="sng" algn="ctr">
                      <a:solidFill>
                        <a:srgbClr val="D5D9E0"/>
                      </a:solidFill>
                      <a:prstDash val="solid"/>
                      <a:round/>
                      <a:headEnd type="none" w="med" len="med"/>
                      <a:tailEnd type="none" w="med" len="med"/>
                    </a:lnT>
                    <a:lnB w="6350" cap="flat" cmpd="sng" algn="ctr">
                      <a:solidFill>
                        <a:srgbClr val="D5D9E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9" name="Text 6"/>
          <p:cNvSpPr/>
          <p:nvPr/>
        </p:nvSpPr>
        <p:spPr>
          <a:xfrm>
            <a:off x="457200" y="4114800"/>
            <a:ext cx="11247120" cy="228600"/>
          </a:xfrm>
          <a:prstGeom prst="rect">
            <a:avLst/>
          </a:prstGeom>
          <a:noFill/>
          <a:ln/>
        </p:spPr>
        <p:txBody>
          <a:bodyPr wrap="square" lIns="0" tIns="0" rIns="0" bIns="0" rtlCol="0" anchor="ctr"/>
          <a:lstStyle/>
          <a:p>
            <a:pPr marL="0" indent="0">
              <a:buNone/>
            </a:pPr>
            <a:r>
              <a:rPr lang="en-US" sz="900" kern="0" spc="200" dirty="0">
                <a:solidFill>
                  <a:srgbClr val="8A92A3"/>
                </a:solidFill>
                <a:latin typeface="Arial" pitchFamily="34" charset="0"/>
                <a:ea typeface="Arial" pitchFamily="34" charset="-122"/>
                <a:cs typeface="Arial" pitchFamily="34" charset="-120"/>
              </a:rPr>
              <a:t>SENSITIVITY OBSERVATIONS</a:t>
            </a:r>
            <a:endParaRPr lang="en-US" sz="900" dirty="0"/>
          </a:p>
        </p:txBody>
      </p:sp>
      <p:sp>
        <p:nvSpPr>
          <p:cNvPr id="10" name="Text 7"/>
          <p:cNvSpPr/>
          <p:nvPr/>
        </p:nvSpPr>
        <p:spPr>
          <a:xfrm>
            <a:off x="457200" y="4389120"/>
            <a:ext cx="11247120" cy="1828800"/>
          </a:xfrm>
          <a:prstGeom prst="rect">
            <a:avLst/>
          </a:prstGeom>
          <a:noFill/>
          <a:ln/>
        </p:spPr>
        <p:txBody>
          <a:bodyPr wrap="square" lIns="0" tIns="0" rIns="0" bIns="0" rtlCol="0" anchor="ctr"/>
          <a:lstStyle/>
          <a:p>
            <a:pPr marL="342900" indent="-342900">
              <a:spcAft>
                <a:spcPts val="400"/>
              </a:spcAft>
              <a:buSzPct val="100000"/>
              <a:buChar char="▪"/>
            </a:pPr>
            <a:r>
              <a:rPr lang="en-US" sz="1000" dirty="0">
                <a:solidFill>
                  <a:srgbClr val="2D3540"/>
                </a:solidFill>
                <a:latin typeface="Arial" pitchFamily="34" charset="0"/>
                <a:ea typeface="Arial" pitchFamily="34" charset="-122"/>
                <a:cs typeface="Arial" pitchFamily="34" charset="-120"/>
              </a:rPr>
              <a:t>Base case (24.58% WACC, 8.0x exit multiple) implies EGP 24.37/share — 13% below current price of EGP 28.09.</a:t>
            </a:r>
            <a:endParaRPr lang="en-US" sz="1000" dirty="0"/>
          </a:p>
          <a:p>
            <a:pPr marL="342900" indent="-342900">
              <a:spcAft>
                <a:spcPts val="400"/>
              </a:spcAft>
              <a:buSzPct val="100000"/>
              <a:buChar char="▪"/>
            </a:pPr>
            <a:r>
              <a:rPr lang="en-US" sz="1000" dirty="0">
                <a:solidFill>
                  <a:srgbClr val="2D3540"/>
                </a:solidFill>
                <a:latin typeface="Arial" pitchFamily="34" charset="0"/>
                <a:ea typeface="Arial" pitchFamily="34" charset="-122"/>
                <a:cs typeface="Arial" pitchFamily="34" charset="-120"/>
              </a:rPr>
              <a:t>Bull case (22% WACC, 10x multiple) implies EGP ~34/share — 21% upside — requires both Egyptian rate compression AND multiple re-rating, both contingent on macro improvement.</a:t>
            </a:r>
            <a:endParaRPr lang="en-US" sz="1000" dirty="0"/>
          </a:p>
          <a:p>
            <a:pPr marL="342900" indent="-342900">
              <a:spcAft>
                <a:spcPts val="400"/>
              </a:spcAft>
              <a:buSzPct val="100000"/>
              <a:buChar char="▪"/>
            </a:pPr>
            <a:r>
              <a:rPr lang="en-US" sz="1000" dirty="0">
                <a:solidFill>
                  <a:srgbClr val="2D3540"/>
                </a:solidFill>
                <a:latin typeface="Arial" pitchFamily="34" charset="0"/>
                <a:ea typeface="Arial" pitchFamily="34" charset="-122"/>
                <a:cs typeface="Arial" pitchFamily="34" charset="-120"/>
              </a:rPr>
              <a:t>Bear case (28% WACC, 6x multiple) implies EGP ~15/share — 47% downside — reasonable if CBE keeps rates elevated and concentrates segment further deteriorates.</a:t>
            </a:r>
            <a:endParaRPr lang="en-US" sz="1000" dirty="0"/>
          </a:p>
          <a:p>
            <a:pPr marL="342900" indent="-342900">
              <a:spcAft>
                <a:spcPts val="400"/>
              </a:spcAft>
              <a:buSzPct val="100000"/>
              <a:buChar char="▪"/>
            </a:pPr>
            <a:r>
              <a:rPr lang="en-US" sz="1000" dirty="0">
                <a:solidFill>
                  <a:srgbClr val="2D3540"/>
                </a:solidFill>
                <a:latin typeface="Arial" pitchFamily="34" charset="0"/>
                <a:ea typeface="Arial" pitchFamily="34" charset="-122"/>
                <a:cs typeface="Arial" pitchFamily="34" charset="-120"/>
              </a:rPr>
              <a:t>WACC impact dominates: ±2pp WACC change moves implied value by ~15%; ±2x exit multiple moves it by ~25%. Combined effect creates 2.5x range across scenarios.</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28600"/>
            <a:ext cx="7315200" cy="228600"/>
          </a:xfrm>
          <a:prstGeom prst="rect">
            <a:avLst/>
          </a:prstGeom>
          <a:noFill/>
          <a:ln/>
        </p:spPr>
        <p:txBody>
          <a:bodyPr wrap="square" lIns="0" tIns="0" rIns="0" bIns="0" rtlCol="0" anchor="ctr"/>
          <a:lstStyle/>
          <a:p>
            <a:pPr marL="0" indent="0">
              <a:buNone/>
            </a:pPr>
            <a:r>
              <a:rPr lang="en-US" sz="800" kern="0" spc="200" dirty="0">
                <a:solidFill>
                  <a:srgbClr val="8A92A3"/>
                </a:solidFill>
                <a:latin typeface="Arial" pitchFamily="34" charset="0"/>
                <a:ea typeface="Arial" pitchFamily="34" charset="-122"/>
                <a:cs typeface="Arial" pitchFamily="34" charset="-120"/>
              </a:rPr>
              <a:t>JUHAYNA FOOD INDUSTRIES  |  JUFO.CA  |  EQUITY RESEARCH</a:t>
            </a:r>
            <a:endParaRPr lang="en-US" sz="800" dirty="0"/>
          </a:p>
        </p:txBody>
      </p:sp>
      <p:sp>
        <p:nvSpPr>
          <p:cNvPr id="3" name="Text 1"/>
          <p:cNvSpPr/>
          <p:nvPr/>
        </p:nvSpPr>
        <p:spPr>
          <a:xfrm>
            <a:off x="7772400" y="228600"/>
            <a:ext cx="3931920" cy="228600"/>
          </a:xfrm>
          <a:prstGeom prst="rect">
            <a:avLst/>
          </a:prstGeom>
          <a:noFill/>
          <a:ln/>
        </p:spPr>
        <p:txBody>
          <a:bodyPr wrap="square" lIns="0" tIns="0" rIns="0" bIns="0" rtlCol="0" anchor="ctr"/>
          <a:lstStyle/>
          <a:p>
            <a:pPr marL="0" indent="0" algn="r">
              <a:buNone/>
            </a:pPr>
            <a:r>
              <a:rPr lang="en-US" sz="800" kern="0" spc="200" dirty="0">
                <a:solidFill>
                  <a:srgbClr val="8A92A3"/>
                </a:solidFill>
                <a:latin typeface="Arial" pitchFamily="34" charset="0"/>
                <a:ea typeface="Arial" pitchFamily="34" charset="-122"/>
                <a:cs typeface="Arial" pitchFamily="34" charset="-120"/>
              </a:rPr>
              <a:t>RISKS &amp; DISCLAIMER</a:t>
            </a:r>
            <a:endParaRPr lang="en-US" sz="800" dirty="0"/>
          </a:p>
        </p:txBody>
      </p:sp>
      <p:sp>
        <p:nvSpPr>
          <p:cNvPr id="4" name="Text 2"/>
          <p:cNvSpPr/>
          <p:nvPr/>
        </p:nvSpPr>
        <p:spPr>
          <a:xfrm>
            <a:off x="457200" y="6537960"/>
            <a:ext cx="5486400" cy="228600"/>
          </a:xfrm>
          <a:prstGeom prst="rect">
            <a:avLst/>
          </a:prstGeom>
          <a:noFill/>
          <a:ln/>
        </p:spPr>
        <p:txBody>
          <a:bodyPr wrap="square" lIns="0" tIns="0" rIns="0" bIns="0" rtlCol="0" anchor="ctr"/>
          <a:lstStyle/>
          <a:p>
            <a:pPr marL="0" indent="0">
              <a:buNone/>
            </a:pPr>
            <a:r>
              <a:rPr lang="en-US" sz="800" dirty="0">
                <a:solidFill>
                  <a:srgbClr val="8A92A3"/>
                </a:solidFill>
                <a:latin typeface="Arial" pitchFamily="34" charset="0"/>
                <a:ea typeface="Arial" pitchFamily="34" charset="-122"/>
                <a:cs typeface="Arial" pitchFamily="34" charset="-120"/>
              </a:rPr>
              <a:t>Ahmed Wael Metwally</a:t>
            </a:r>
            <a:endParaRPr lang="en-US" sz="800" dirty="0"/>
          </a:p>
        </p:txBody>
      </p:sp>
      <p:sp>
        <p:nvSpPr>
          <p:cNvPr id="5" name="Text 3"/>
          <p:cNvSpPr/>
          <p:nvPr/>
        </p:nvSpPr>
        <p:spPr>
          <a:xfrm>
            <a:off x="10789920" y="6537960"/>
            <a:ext cx="914400" cy="228600"/>
          </a:xfrm>
          <a:prstGeom prst="rect">
            <a:avLst/>
          </a:prstGeom>
          <a:noFill/>
          <a:ln/>
        </p:spPr>
        <p:txBody>
          <a:bodyPr wrap="square" lIns="0" tIns="0" rIns="0" bIns="0" rtlCol="0" anchor="ctr"/>
          <a:lstStyle/>
          <a:p>
            <a:pPr marL="0" indent="0" algn="r">
              <a:buNone/>
            </a:pPr>
            <a:r>
              <a:rPr lang="en-US" sz="800" dirty="0">
                <a:solidFill>
                  <a:srgbClr val="8A92A3"/>
                </a:solidFill>
                <a:latin typeface="Arial" pitchFamily="34" charset="0"/>
                <a:ea typeface="Arial" pitchFamily="34" charset="-122"/>
                <a:cs typeface="Arial" pitchFamily="34" charset="-120"/>
              </a:rPr>
              <a:t>8 / 8</a:t>
            </a:r>
            <a:endParaRPr lang="en-US" sz="800" dirty="0"/>
          </a:p>
        </p:txBody>
      </p:sp>
      <p:sp>
        <p:nvSpPr>
          <p:cNvPr id="6" name="Text 4"/>
          <p:cNvSpPr/>
          <p:nvPr/>
        </p:nvSpPr>
        <p:spPr>
          <a:xfrm>
            <a:off x="457200" y="594360"/>
            <a:ext cx="11247120" cy="502920"/>
          </a:xfrm>
          <a:prstGeom prst="rect">
            <a:avLst/>
          </a:prstGeom>
          <a:noFill/>
          <a:ln/>
        </p:spPr>
        <p:txBody>
          <a:bodyPr wrap="square" lIns="0" tIns="0" rIns="0" bIns="0" rtlCol="0" anchor="ctr"/>
          <a:lstStyle/>
          <a:p>
            <a:pPr marL="0" indent="0">
              <a:buNone/>
            </a:pPr>
            <a:r>
              <a:rPr lang="en-US" sz="2200" b="1" dirty="0">
                <a:solidFill>
                  <a:srgbClr val="1B2A4E"/>
                </a:solidFill>
                <a:latin typeface="Arial" pitchFamily="34" charset="0"/>
                <a:ea typeface="Arial" pitchFamily="34" charset="-122"/>
                <a:cs typeface="Arial" pitchFamily="34" charset="-120"/>
              </a:rPr>
              <a:t>Key Risks</a:t>
            </a:r>
            <a:endParaRPr lang="en-US" sz="2200" dirty="0"/>
          </a:p>
        </p:txBody>
      </p:sp>
      <p:sp>
        <p:nvSpPr>
          <p:cNvPr id="7" name="Text 5"/>
          <p:cNvSpPr/>
          <p:nvPr/>
        </p:nvSpPr>
        <p:spPr>
          <a:xfrm>
            <a:off x="457200" y="1143000"/>
            <a:ext cx="11247120" cy="228600"/>
          </a:xfrm>
          <a:prstGeom prst="rect">
            <a:avLst/>
          </a:prstGeom>
          <a:noFill/>
          <a:ln/>
        </p:spPr>
        <p:txBody>
          <a:bodyPr wrap="square" lIns="0" tIns="0" rIns="0" bIns="0" rtlCol="0" anchor="ctr"/>
          <a:lstStyle/>
          <a:p>
            <a:pPr marL="0" indent="0">
              <a:buNone/>
            </a:pPr>
            <a:r>
              <a:rPr lang="en-US" sz="1000" i="1" dirty="0">
                <a:solidFill>
                  <a:srgbClr val="8A92A3"/>
                </a:solidFill>
                <a:latin typeface="Arial" pitchFamily="34" charset="0"/>
                <a:ea typeface="Arial" pitchFamily="34" charset="-122"/>
                <a:cs typeface="Arial" pitchFamily="34" charset="-120"/>
              </a:rPr>
              <a:t>Material risks to our Underweight thesis and target price</a:t>
            </a:r>
            <a:endParaRPr lang="en-US" sz="1000" dirty="0"/>
          </a:p>
        </p:txBody>
      </p:sp>
      <p:sp>
        <p:nvSpPr>
          <p:cNvPr id="8" name="Text 6"/>
          <p:cNvSpPr/>
          <p:nvPr/>
        </p:nvSpPr>
        <p:spPr>
          <a:xfrm>
            <a:off x="457200" y="1554480"/>
            <a:ext cx="457200" cy="320040"/>
          </a:xfrm>
          <a:prstGeom prst="rect">
            <a:avLst/>
          </a:prstGeom>
          <a:noFill/>
          <a:ln/>
        </p:spPr>
        <p:txBody>
          <a:bodyPr wrap="square" lIns="0" tIns="0" rIns="0" bIns="0" rtlCol="0" anchor="ctr"/>
          <a:lstStyle/>
          <a:p>
            <a:pPr marL="0" indent="0">
              <a:buNone/>
            </a:pPr>
            <a:r>
              <a:rPr lang="en-US" sz="1600" b="1" dirty="0">
                <a:solidFill>
                  <a:srgbClr val="1B2A4E"/>
                </a:solidFill>
                <a:latin typeface="Arial" pitchFamily="34" charset="0"/>
                <a:ea typeface="Arial" pitchFamily="34" charset="-122"/>
                <a:cs typeface="Arial" pitchFamily="34" charset="-120"/>
              </a:rPr>
              <a:t>01</a:t>
            </a:r>
            <a:endParaRPr lang="en-US" sz="1600" dirty="0"/>
          </a:p>
        </p:txBody>
      </p:sp>
      <p:sp>
        <p:nvSpPr>
          <p:cNvPr id="9" name="Text 7"/>
          <p:cNvSpPr/>
          <p:nvPr/>
        </p:nvSpPr>
        <p:spPr>
          <a:xfrm>
            <a:off x="914400" y="1554480"/>
            <a:ext cx="5029200" cy="320040"/>
          </a:xfrm>
          <a:prstGeom prst="rect">
            <a:avLst/>
          </a:prstGeom>
          <a:noFill/>
          <a:ln/>
        </p:spPr>
        <p:txBody>
          <a:bodyPr wrap="square" lIns="0" tIns="0" rIns="0" bIns="0" rtlCol="0" anchor="ctr"/>
          <a:lstStyle/>
          <a:p>
            <a:pPr marL="0" indent="0">
              <a:buNone/>
            </a:pPr>
            <a:r>
              <a:rPr lang="en-US" sz="1200" b="1" dirty="0">
                <a:solidFill>
                  <a:srgbClr val="2D3540"/>
                </a:solidFill>
                <a:latin typeface="Arial" pitchFamily="34" charset="0"/>
                <a:ea typeface="Arial" pitchFamily="34" charset="-122"/>
                <a:cs typeface="Arial" pitchFamily="34" charset="-120"/>
              </a:rPr>
              <a:t>EGP devaluation impact on input costs</a:t>
            </a:r>
            <a:endParaRPr lang="en-US" sz="1200" dirty="0"/>
          </a:p>
        </p:txBody>
      </p:sp>
      <p:sp>
        <p:nvSpPr>
          <p:cNvPr id="10" name="Text 8"/>
          <p:cNvSpPr/>
          <p:nvPr/>
        </p:nvSpPr>
        <p:spPr>
          <a:xfrm>
            <a:off x="914400" y="1920240"/>
            <a:ext cx="5029200" cy="1051560"/>
          </a:xfrm>
          <a:prstGeom prst="rect">
            <a:avLst/>
          </a:prstGeom>
          <a:noFill/>
          <a:ln/>
        </p:spPr>
        <p:txBody>
          <a:bodyPr wrap="square" lIns="0" tIns="0" rIns="0" bIns="0" rtlCol="0" anchor="ctr"/>
          <a:lstStyle/>
          <a:p>
            <a:pPr marL="0" indent="0">
              <a:buNone/>
            </a:pPr>
            <a:r>
              <a:rPr lang="en-US" sz="950" dirty="0">
                <a:solidFill>
                  <a:srgbClr val="5A6275"/>
                </a:solidFill>
                <a:latin typeface="Arial" pitchFamily="34" charset="0"/>
                <a:ea typeface="Arial" pitchFamily="34" charset="-122"/>
                <a:cs typeface="Arial" pitchFamily="34" charset="-120"/>
              </a:rPr>
              <a:t>A meaningful share of Juhayna's raw material basket (milk powder, sugar, fruit pulp) is imported and USD-priced. Further EGP weakness compresses gross margin if pass-through to retail price is delayed. Currency volatility is the single largest cost driver.</a:t>
            </a:r>
            <a:endParaRPr lang="en-US" sz="950" dirty="0"/>
          </a:p>
        </p:txBody>
      </p:sp>
      <p:sp>
        <p:nvSpPr>
          <p:cNvPr id="11" name="Text 9"/>
          <p:cNvSpPr/>
          <p:nvPr/>
        </p:nvSpPr>
        <p:spPr>
          <a:xfrm>
            <a:off x="6217920" y="1554480"/>
            <a:ext cx="457200" cy="320040"/>
          </a:xfrm>
          <a:prstGeom prst="rect">
            <a:avLst/>
          </a:prstGeom>
          <a:noFill/>
          <a:ln/>
        </p:spPr>
        <p:txBody>
          <a:bodyPr wrap="square" lIns="0" tIns="0" rIns="0" bIns="0" rtlCol="0" anchor="ctr"/>
          <a:lstStyle/>
          <a:p>
            <a:pPr marL="0" indent="0">
              <a:buNone/>
            </a:pPr>
            <a:r>
              <a:rPr lang="en-US" sz="1600" b="1" dirty="0">
                <a:solidFill>
                  <a:srgbClr val="1B2A4E"/>
                </a:solidFill>
                <a:latin typeface="Arial" pitchFamily="34" charset="0"/>
                <a:ea typeface="Arial" pitchFamily="34" charset="-122"/>
                <a:cs typeface="Arial" pitchFamily="34" charset="-120"/>
              </a:rPr>
              <a:t>02</a:t>
            </a:r>
            <a:endParaRPr lang="en-US" sz="1600" dirty="0"/>
          </a:p>
        </p:txBody>
      </p:sp>
      <p:sp>
        <p:nvSpPr>
          <p:cNvPr id="12" name="Text 10"/>
          <p:cNvSpPr/>
          <p:nvPr/>
        </p:nvSpPr>
        <p:spPr>
          <a:xfrm>
            <a:off x="6675120" y="1554480"/>
            <a:ext cx="5029200" cy="320040"/>
          </a:xfrm>
          <a:prstGeom prst="rect">
            <a:avLst/>
          </a:prstGeom>
          <a:noFill/>
          <a:ln/>
        </p:spPr>
        <p:txBody>
          <a:bodyPr wrap="square" lIns="0" tIns="0" rIns="0" bIns="0" rtlCol="0" anchor="ctr"/>
          <a:lstStyle/>
          <a:p>
            <a:pPr marL="0" indent="0">
              <a:buNone/>
            </a:pPr>
            <a:r>
              <a:rPr lang="en-US" sz="1200" b="1" dirty="0">
                <a:solidFill>
                  <a:srgbClr val="2D3540"/>
                </a:solidFill>
                <a:latin typeface="Arial" pitchFamily="34" charset="0"/>
                <a:ea typeface="Arial" pitchFamily="34" charset="-122"/>
                <a:cs typeface="Arial" pitchFamily="34" charset="-120"/>
              </a:rPr>
              <a:t>CBE rate trajectory</a:t>
            </a:r>
            <a:endParaRPr lang="en-US" sz="1200" dirty="0"/>
          </a:p>
        </p:txBody>
      </p:sp>
      <p:sp>
        <p:nvSpPr>
          <p:cNvPr id="13" name="Text 11"/>
          <p:cNvSpPr/>
          <p:nvPr/>
        </p:nvSpPr>
        <p:spPr>
          <a:xfrm>
            <a:off x="6675120" y="1920240"/>
            <a:ext cx="5029200" cy="1051560"/>
          </a:xfrm>
          <a:prstGeom prst="rect">
            <a:avLst/>
          </a:prstGeom>
          <a:noFill/>
          <a:ln/>
        </p:spPr>
        <p:txBody>
          <a:bodyPr wrap="square" lIns="0" tIns="0" rIns="0" bIns="0" rtlCol="0" anchor="ctr"/>
          <a:lstStyle/>
          <a:p>
            <a:pPr marL="0" indent="0">
              <a:buNone/>
            </a:pPr>
            <a:r>
              <a:rPr lang="en-US" sz="950" dirty="0">
                <a:solidFill>
                  <a:srgbClr val="5A6275"/>
                </a:solidFill>
                <a:latin typeface="Arial" pitchFamily="34" charset="0"/>
                <a:ea typeface="Arial" pitchFamily="34" charset="-122"/>
                <a:cs typeface="Arial" pitchFamily="34" charset="-120"/>
              </a:rPr>
              <a:t>Our WACC of 24.6% reflects a 10Y EGY T-bond at 21.6%. A faster-than-expected rate cutting cycle from CBE would reduce WACC, materially lift DCF-implied value, and undermine our Underweight rating. Conversely, sticky high rates extend the valuation compression.</a:t>
            </a:r>
            <a:endParaRPr lang="en-US" sz="950" dirty="0"/>
          </a:p>
        </p:txBody>
      </p:sp>
      <p:sp>
        <p:nvSpPr>
          <p:cNvPr id="14" name="Text 12"/>
          <p:cNvSpPr/>
          <p:nvPr/>
        </p:nvSpPr>
        <p:spPr>
          <a:xfrm>
            <a:off x="457200" y="3063240"/>
            <a:ext cx="457200" cy="320040"/>
          </a:xfrm>
          <a:prstGeom prst="rect">
            <a:avLst/>
          </a:prstGeom>
          <a:noFill/>
          <a:ln/>
        </p:spPr>
        <p:txBody>
          <a:bodyPr wrap="square" lIns="0" tIns="0" rIns="0" bIns="0" rtlCol="0" anchor="ctr"/>
          <a:lstStyle/>
          <a:p>
            <a:pPr marL="0" indent="0">
              <a:buNone/>
            </a:pPr>
            <a:r>
              <a:rPr lang="en-US" sz="1600" b="1" dirty="0">
                <a:solidFill>
                  <a:srgbClr val="1B2A4E"/>
                </a:solidFill>
                <a:latin typeface="Arial" pitchFamily="34" charset="0"/>
                <a:ea typeface="Arial" pitchFamily="34" charset="-122"/>
                <a:cs typeface="Arial" pitchFamily="34" charset="-120"/>
              </a:rPr>
              <a:t>03</a:t>
            </a:r>
            <a:endParaRPr lang="en-US" sz="1600" dirty="0"/>
          </a:p>
        </p:txBody>
      </p:sp>
      <p:sp>
        <p:nvSpPr>
          <p:cNvPr id="15" name="Text 13"/>
          <p:cNvSpPr/>
          <p:nvPr/>
        </p:nvSpPr>
        <p:spPr>
          <a:xfrm>
            <a:off x="914400" y="3063240"/>
            <a:ext cx="5029200" cy="320040"/>
          </a:xfrm>
          <a:prstGeom prst="rect">
            <a:avLst/>
          </a:prstGeom>
          <a:noFill/>
          <a:ln/>
        </p:spPr>
        <p:txBody>
          <a:bodyPr wrap="square" lIns="0" tIns="0" rIns="0" bIns="0" rtlCol="0" anchor="ctr"/>
          <a:lstStyle/>
          <a:p>
            <a:pPr marL="0" indent="0">
              <a:buNone/>
            </a:pPr>
            <a:r>
              <a:rPr lang="en-US" sz="1200" b="1" dirty="0">
                <a:solidFill>
                  <a:srgbClr val="2D3540"/>
                </a:solidFill>
                <a:latin typeface="Arial" pitchFamily="34" charset="0"/>
                <a:ea typeface="Arial" pitchFamily="34" charset="-122"/>
                <a:cs typeface="Arial" pitchFamily="34" charset="-120"/>
              </a:rPr>
              <a:t>Concentrates segment recovery (upside risk to thesis)</a:t>
            </a:r>
            <a:endParaRPr lang="en-US" sz="1200" dirty="0"/>
          </a:p>
        </p:txBody>
      </p:sp>
      <p:sp>
        <p:nvSpPr>
          <p:cNvPr id="16" name="Text 14"/>
          <p:cNvSpPr/>
          <p:nvPr/>
        </p:nvSpPr>
        <p:spPr>
          <a:xfrm>
            <a:off x="914400" y="3429000"/>
            <a:ext cx="5029200" cy="1051560"/>
          </a:xfrm>
          <a:prstGeom prst="rect">
            <a:avLst/>
          </a:prstGeom>
          <a:noFill/>
          <a:ln/>
        </p:spPr>
        <p:txBody>
          <a:bodyPr wrap="square" lIns="0" tIns="0" rIns="0" bIns="0" rtlCol="0" anchor="ctr"/>
          <a:lstStyle/>
          <a:p>
            <a:pPr marL="0" indent="0">
              <a:buNone/>
            </a:pPr>
            <a:r>
              <a:rPr lang="en-US" sz="950" dirty="0">
                <a:solidFill>
                  <a:srgbClr val="5A6275"/>
                </a:solidFill>
                <a:latin typeface="Arial" pitchFamily="34" charset="0"/>
                <a:ea typeface="Arial" pitchFamily="34" charset="-122"/>
                <a:cs typeface="Arial" pitchFamily="34" charset="-120"/>
              </a:rPr>
              <a:t>Concentrates revenue collapsed -56% in 2025 due to apparent B2B customer loss. If Juhayna regains lost contracts faster than our 10% recovery assumption, 2026 revenue could surprise to the upside, with high incremental margin given fixed asset base.</a:t>
            </a:r>
            <a:endParaRPr lang="en-US" sz="950" dirty="0"/>
          </a:p>
        </p:txBody>
      </p:sp>
      <p:sp>
        <p:nvSpPr>
          <p:cNvPr id="17" name="Text 15"/>
          <p:cNvSpPr/>
          <p:nvPr/>
        </p:nvSpPr>
        <p:spPr>
          <a:xfrm>
            <a:off x="6217920" y="3063240"/>
            <a:ext cx="457200" cy="320040"/>
          </a:xfrm>
          <a:prstGeom prst="rect">
            <a:avLst/>
          </a:prstGeom>
          <a:noFill/>
          <a:ln/>
        </p:spPr>
        <p:txBody>
          <a:bodyPr wrap="square" lIns="0" tIns="0" rIns="0" bIns="0" rtlCol="0" anchor="ctr"/>
          <a:lstStyle/>
          <a:p>
            <a:pPr marL="0" indent="0">
              <a:buNone/>
            </a:pPr>
            <a:r>
              <a:rPr lang="en-US" sz="1600" b="1" dirty="0">
                <a:solidFill>
                  <a:srgbClr val="1B2A4E"/>
                </a:solidFill>
                <a:latin typeface="Arial" pitchFamily="34" charset="0"/>
                <a:ea typeface="Arial" pitchFamily="34" charset="-122"/>
                <a:cs typeface="Arial" pitchFamily="34" charset="-120"/>
              </a:rPr>
              <a:t>04</a:t>
            </a:r>
            <a:endParaRPr lang="en-US" sz="1600" dirty="0"/>
          </a:p>
        </p:txBody>
      </p:sp>
      <p:sp>
        <p:nvSpPr>
          <p:cNvPr id="18" name="Text 16"/>
          <p:cNvSpPr/>
          <p:nvPr/>
        </p:nvSpPr>
        <p:spPr>
          <a:xfrm>
            <a:off x="6675120" y="3063240"/>
            <a:ext cx="5029200" cy="320040"/>
          </a:xfrm>
          <a:prstGeom prst="rect">
            <a:avLst/>
          </a:prstGeom>
          <a:noFill/>
          <a:ln/>
        </p:spPr>
        <p:txBody>
          <a:bodyPr wrap="square" lIns="0" tIns="0" rIns="0" bIns="0" rtlCol="0" anchor="ctr"/>
          <a:lstStyle/>
          <a:p>
            <a:pPr marL="0" indent="0">
              <a:buNone/>
            </a:pPr>
            <a:r>
              <a:rPr lang="en-US" sz="1200" b="1" dirty="0">
                <a:solidFill>
                  <a:srgbClr val="2D3540"/>
                </a:solidFill>
                <a:latin typeface="Arial" pitchFamily="34" charset="0"/>
                <a:ea typeface="Arial" pitchFamily="34" charset="-122"/>
                <a:cs typeface="Arial" pitchFamily="34" charset="-120"/>
              </a:rPr>
              <a:t>Competitive pressure from regional players</a:t>
            </a:r>
            <a:endParaRPr lang="en-US" sz="1200" dirty="0"/>
          </a:p>
        </p:txBody>
      </p:sp>
      <p:sp>
        <p:nvSpPr>
          <p:cNvPr id="19" name="Text 17"/>
          <p:cNvSpPr/>
          <p:nvPr/>
        </p:nvSpPr>
        <p:spPr>
          <a:xfrm>
            <a:off x="6675120" y="3429000"/>
            <a:ext cx="5029200" cy="1051560"/>
          </a:xfrm>
          <a:prstGeom prst="rect">
            <a:avLst/>
          </a:prstGeom>
          <a:noFill/>
          <a:ln/>
        </p:spPr>
        <p:txBody>
          <a:bodyPr wrap="square" lIns="0" tIns="0" rIns="0" bIns="0" rtlCol="0" anchor="ctr"/>
          <a:lstStyle/>
          <a:p>
            <a:pPr marL="0" indent="0">
              <a:buNone/>
            </a:pPr>
            <a:r>
              <a:rPr lang="en-US" sz="950" dirty="0">
                <a:solidFill>
                  <a:srgbClr val="5A6275"/>
                </a:solidFill>
                <a:latin typeface="Arial" pitchFamily="34" charset="0"/>
                <a:ea typeface="Arial" pitchFamily="34" charset="-122"/>
                <a:cs typeface="Arial" pitchFamily="34" charset="-120"/>
              </a:rPr>
              <a:t>Almarai (Saudi), Lactalis Egypt, and local private label compete in core dairy categories. Aggressive promotional pricing or distribution gains could compress Juhayna's market share and pricing power.</a:t>
            </a:r>
            <a:endParaRPr lang="en-US" sz="950" dirty="0"/>
          </a:p>
        </p:txBody>
      </p:sp>
      <p:sp>
        <p:nvSpPr>
          <p:cNvPr id="20" name="Text 18"/>
          <p:cNvSpPr/>
          <p:nvPr/>
        </p:nvSpPr>
        <p:spPr>
          <a:xfrm>
            <a:off x="457200" y="4572000"/>
            <a:ext cx="457200" cy="320040"/>
          </a:xfrm>
          <a:prstGeom prst="rect">
            <a:avLst/>
          </a:prstGeom>
          <a:noFill/>
          <a:ln/>
        </p:spPr>
        <p:txBody>
          <a:bodyPr wrap="square" lIns="0" tIns="0" rIns="0" bIns="0" rtlCol="0" anchor="ctr"/>
          <a:lstStyle/>
          <a:p>
            <a:pPr marL="0" indent="0">
              <a:buNone/>
            </a:pPr>
            <a:r>
              <a:rPr lang="en-US" sz="1600" b="1" dirty="0">
                <a:solidFill>
                  <a:srgbClr val="1B2A4E"/>
                </a:solidFill>
                <a:latin typeface="Arial" pitchFamily="34" charset="0"/>
                <a:ea typeface="Arial" pitchFamily="34" charset="-122"/>
                <a:cs typeface="Arial" pitchFamily="34" charset="-120"/>
              </a:rPr>
              <a:t>05</a:t>
            </a:r>
            <a:endParaRPr lang="en-US" sz="1600" dirty="0"/>
          </a:p>
        </p:txBody>
      </p:sp>
      <p:sp>
        <p:nvSpPr>
          <p:cNvPr id="21" name="Text 19"/>
          <p:cNvSpPr/>
          <p:nvPr/>
        </p:nvSpPr>
        <p:spPr>
          <a:xfrm>
            <a:off x="914400" y="4572000"/>
            <a:ext cx="5029200" cy="320040"/>
          </a:xfrm>
          <a:prstGeom prst="rect">
            <a:avLst/>
          </a:prstGeom>
          <a:noFill/>
          <a:ln/>
        </p:spPr>
        <p:txBody>
          <a:bodyPr wrap="square" lIns="0" tIns="0" rIns="0" bIns="0" rtlCol="0" anchor="ctr"/>
          <a:lstStyle/>
          <a:p>
            <a:pPr marL="0" indent="0">
              <a:buNone/>
            </a:pPr>
            <a:r>
              <a:rPr lang="en-US" sz="1200" b="1" dirty="0">
                <a:solidFill>
                  <a:srgbClr val="2D3540"/>
                </a:solidFill>
                <a:latin typeface="Arial" pitchFamily="34" charset="0"/>
                <a:ea typeface="Arial" pitchFamily="34" charset="-122"/>
                <a:cs typeface="Arial" pitchFamily="34" charset="-120"/>
              </a:rPr>
              <a:t>Heavy CapEx phase execution risk</a:t>
            </a:r>
            <a:endParaRPr lang="en-US" sz="1200" dirty="0"/>
          </a:p>
        </p:txBody>
      </p:sp>
      <p:sp>
        <p:nvSpPr>
          <p:cNvPr id="22" name="Text 20"/>
          <p:cNvSpPr/>
          <p:nvPr/>
        </p:nvSpPr>
        <p:spPr>
          <a:xfrm>
            <a:off x="914400" y="4937760"/>
            <a:ext cx="5029200" cy="1051560"/>
          </a:xfrm>
          <a:prstGeom prst="rect">
            <a:avLst/>
          </a:prstGeom>
          <a:noFill/>
          <a:ln/>
        </p:spPr>
        <p:txBody>
          <a:bodyPr wrap="square" lIns="0" tIns="0" rIns="0" bIns="0" rtlCol="0" anchor="ctr"/>
          <a:lstStyle/>
          <a:p>
            <a:pPr marL="0" indent="0">
              <a:buNone/>
            </a:pPr>
            <a:r>
              <a:rPr lang="en-US" sz="950" dirty="0">
                <a:solidFill>
                  <a:srgbClr val="5A6275"/>
                </a:solidFill>
                <a:latin typeface="Arial" pitchFamily="34" charset="0"/>
                <a:ea typeface="Arial" pitchFamily="34" charset="-122"/>
                <a:cs typeface="Arial" pitchFamily="34" charset="-120"/>
              </a:rPr>
              <a:t>Juhayna has committed to a multi-year expansion. Cost overruns, delayed plant commissioning, or weaker-than-expected ramp-up of new capacity would extend the negative-FCF window and increase reliance on revolver financing in our model.</a:t>
            </a:r>
            <a:endParaRPr lang="en-US" sz="950" dirty="0"/>
          </a:p>
        </p:txBody>
      </p:sp>
      <p:sp>
        <p:nvSpPr>
          <p:cNvPr id="23" name="Shape 21"/>
          <p:cNvSpPr/>
          <p:nvPr/>
        </p:nvSpPr>
        <p:spPr>
          <a:xfrm>
            <a:off x="457200" y="6035040"/>
            <a:ext cx="11247120" cy="0"/>
          </a:xfrm>
          <a:prstGeom prst="line">
            <a:avLst/>
          </a:prstGeom>
          <a:noFill/>
          <a:ln w="9525">
            <a:solidFill>
              <a:srgbClr val="D5D9E0"/>
            </a:solidFill>
            <a:prstDash val="solid"/>
          </a:ln>
        </p:spPr>
        <p:txBody>
          <a:bodyPr/>
          <a:lstStyle/>
          <a:p>
            <a:endParaRPr lang="en-US"/>
          </a:p>
        </p:txBody>
      </p:sp>
      <p:sp>
        <p:nvSpPr>
          <p:cNvPr id="24" name="Text 22"/>
          <p:cNvSpPr/>
          <p:nvPr/>
        </p:nvSpPr>
        <p:spPr>
          <a:xfrm>
            <a:off x="457200" y="6126480"/>
            <a:ext cx="2743200" cy="182880"/>
          </a:xfrm>
          <a:prstGeom prst="rect">
            <a:avLst/>
          </a:prstGeom>
          <a:noFill/>
          <a:ln/>
        </p:spPr>
        <p:txBody>
          <a:bodyPr wrap="square" lIns="0" tIns="0" rIns="0" bIns="0" rtlCol="0" anchor="ctr"/>
          <a:lstStyle/>
          <a:p>
            <a:pPr marL="0" indent="0">
              <a:buNone/>
            </a:pPr>
            <a:r>
              <a:rPr lang="en-US" sz="800" kern="0" spc="200" dirty="0">
                <a:solidFill>
                  <a:srgbClr val="8A92A3"/>
                </a:solidFill>
                <a:latin typeface="Arial" pitchFamily="34" charset="0"/>
                <a:ea typeface="Arial" pitchFamily="34" charset="-122"/>
                <a:cs typeface="Arial" pitchFamily="34" charset="-120"/>
              </a:rPr>
              <a:t>DISCLAIMER</a:t>
            </a:r>
            <a:endParaRPr lang="en-US" sz="800" dirty="0"/>
          </a:p>
        </p:txBody>
      </p:sp>
      <p:sp>
        <p:nvSpPr>
          <p:cNvPr id="25" name="Text 23"/>
          <p:cNvSpPr/>
          <p:nvPr/>
        </p:nvSpPr>
        <p:spPr>
          <a:xfrm>
            <a:off x="457200" y="6309360"/>
            <a:ext cx="11247120" cy="228600"/>
          </a:xfrm>
          <a:prstGeom prst="rect">
            <a:avLst/>
          </a:prstGeom>
          <a:noFill/>
          <a:ln/>
        </p:spPr>
        <p:txBody>
          <a:bodyPr wrap="square" lIns="0" tIns="0" rIns="0" bIns="0" rtlCol="0" anchor="ctr"/>
          <a:lstStyle/>
          <a:p>
            <a:pPr marL="0" indent="0">
              <a:buNone/>
            </a:pPr>
            <a:r>
              <a:rPr lang="en-US" sz="700" i="1" dirty="0">
                <a:solidFill>
                  <a:srgbClr val="8A92A3"/>
                </a:solidFill>
                <a:latin typeface="Arial" pitchFamily="34" charset="0"/>
                <a:ea typeface="Arial" pitchFamily="34" charset="-122"/>
                <a:cs typeface="Arial" pitchFamily="34" charset="-120"/>
              </a:rPr>
              <a:t>This report is prepared for portfolio and educational purposes and does not constitute investment advice. All projections, assumptions, and valuations represent the author's analytical interpretation based on publicly available information including Juhayna's 2024 and 2025 audited financial statements, EGX disclosures, and third-party data sources (Damodaran NYU Stern, CBE, Stock Analysis). The author holds no position in JUFO.CA.</a:t>
            </a:r>
            <a:endParaRPr lang="en-US" sz="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TotalTime>
  <Words>1950</Words>
  <Application>Microsoft Office PowerPoint</Application>
  <PresentationFormat>Widescreen</PresentationFormat>
  <Paragraphs>470</Paragraphs>
  <Slides>8</Slides>
  <Notes>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8</vt:i4>
      </vt:variant>
    </vt:vector>
  </HeadingPairs>
  <TitlesOfParts>
    <vt:vector size="10"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Juhayna Food Industries - Initiation of Coverage</dc:title>
  <dc:subject>PptxGenJS Presentation</dc:subject>
  <dc:creator>Ahmed Wael Metwally</dc:creator>
  <cp:lastModifiedBy>Ahmed Wael</cp:lastModifiedBy>
  <cp:revision>4</cp:revision>
  <dcterms:created xsi:type="dcterms:W3CDTF">2026-05-26T12:01:22Z</dcterms:created>
  <dcterms:modified xsi:type="dcterms:W3CDTF">2026-05-26T12:12:13Z</dcterms:modified>
</cp:coreProperties>
</file>